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60" r:id="rId4"/>
    <p:sldId id="259" r:id="rId5"/>
    <p:sldId id="263" r:id="rId6"/>
    <p:sldId id="266" r:id="rId7"/>
    <p:sldId id="278" r:id="rId8"/>
    <p:sldId id="274" r:id="rId9"/>
    <p:sldId id="275" r:id="rId10"/>
    <p:sldId id="276" r:id="rId11"/>
    <p:sldId id="277" r:id="rId12"/>
    <p:sldId id="279" r:id="rId13"/>
    <p:sldId id="280" r:id="rId14"/>
    <p:sldId id="281" r:id="rId15"/>
    <p:sldId id="290" r:id="rId16"/>
    <p:sldId id="291" r:id="rId17"/>
    <p:sldId id="292" r:id="rId18"/>
    <p:sldId id="287" r:id="rId19"/>
    <p:sldId id="283" r:id="rId20"/>
    <p:sldId id="284" r:id="rId21"/>
    <p:sldId id="285" r:id="rId22"/>
    <p:sldId id="286" r:id="rId23"/>
    <p:sldId id="282" r:id="rId24"/>
    <p:sldId id="289" r:id="rId25"/>
    <p:sldId id="288"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84" y="2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1">
            <a:lumMod val="95000"/>
          </a:schemeClr>
        </a:solidFill>
        <a:effectLst/>
      </p:bgPr>
    </p:bg>
    <p:spTree>
      <p:nvGrpSpPr>
        <p:cNvPr id="1" name=""/>
        <p:cNvGrpSpPr/>
        <p:nvPr/>
      </p:nvGrpSpPr>
      <p:grpSpPr>
        <a:xfrm>
          <a:off x="0" y="0"/>
          <a:ext cx="0" cy="0"/>
          <a:chOff x="0" y="0"/>
          <a:chExt cx="0" cy="0"/>
        </a:xfrm>
      </p:grpSpPr>
      <p:pic>
        <p:nvPicPr>
          <p:cNvPr id="7" name="Picture 6" descr="HD-ShadowLon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737370"/>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738364"/>
            <a:ext cx="3077108" cy="276940"/>
          </a:xfrm>
          <a:prstGeom prst="rect">
            <a:avLst/>
          </a:prstGeom>
        </p:spPr>
      </p:pic>
      <p:sp>
        <p:nvSpPr>
          <p:cNvPr id="9" name="Rectangle 8"/>
          <p:cNvSpPr/>
          <p:nvPr/>
        </p:nvSpPr>
        <p:spPr bwMode="ltGray">
          <a:xfrm>
            <a:off x="0" y="3087790"/>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3087790"/>
            <a:ext cx="3077109" cy="166033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3228228"/>
            <a:ext cx="8144134" cy="1373070"/>
          </a:xfrm>
        </p:spPr>
        <p:txBody>
          <a:bodyPr anchor="b">
            <a:noAutofit/>
          </a:bodyPr>
          <a:lstStyle>
            <a:lvl1pPr algn="r">
              <a:defRPr sz="5400"/>
            </a:lvl1pPr>
          </a:lstStyle>
          <a:p>
            <a:r>
              <a:rPr lang="en-US" dirty="0"/>
              <a:t>Click to edit Master title style</a:t>
            </a:r>
          </a:p>
        </p:txBody>
      </p:sp>
      <p:sp>
        <p:nvSpPr>
          <p:cNvPr id="6" name="Slide Number Placeholder 5"/>
          <p:cNvSpPr>
            <a:spLocks noGrp="1"/>
          </p:cNvSpPr>
          <p:nvPr>
            <p:ph type="sldNum" sz="quarter" idx="12"/>
          </p:nvPr>
        </p:nvSpPr>
        <p:spPr>
          <a:xfrm>
            <a:off x="9255346" y="3244856"/>
            <a:ext cx="1171888" cy="1356442"/>
          </a:xfrm>
        </p:spPr>
        <p:txBody>
          <a:bodyPr/>
          <a:lstStyle/>
          <a:p>
            <a:fld id="{6D22F896-40B5-4ADD-8801-0D06FADFA095}" type="slidenum">
              <a:rPr lang="en-US" dirty="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7/24/2021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7/24/2021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7/24/2021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7/24/2021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7/24/2021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7/24/2021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7/24/2021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7/24/2021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7/24/2021</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8F76119-1320-4081-954D-3FBE16E14E8C}"/>
              </a:ext>
            </a:extLst>
          </p:cNvPr>
          <p:cNvSpPr/>
          <p:nvPr userDrawn="1"/>
        </p:nvSpPr>
        <p:spPr>
          <a:xfrm>
            <a:off x="0" y="0"/>
            <a:ext cx="839372"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H"/>
          </a:p>
        </p:txBody>
      </p:sp>
      <p:sp>
        <p:nvSpPr>
          <p:cNvPr id="12" name="Rectangle 11">
            <a:extLst>
              <a:ext uri="{FF2B5EF4-FFF2-40B4-BE49-F238E27FC236}">
                <a16:creationId xmlns:a16="http://schemas.microsoft.com/office/drawing/2014/main" id="{D2E24747-574D-4BBC-A389-29C9FDAA135F}"/>
              </a:ext>
            </a:extLst>
          </p:cNvPr>
          <p:cNvSpPr/>
          <p:nvPr userDrawn="1"/>
        </p:nvSpPr>
        <p:spPr>
          <a:xfrm>
            <a:off x="11352628" y="0"/>
            <a:ext cx="8393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7/24/2021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34938-DA48-43AB-B2C8-847D07A19F88}"/>
              </a:ext>
            </a:extLst>
          </p:cNvPr>
          <p:cNvSpPr>
            <a:spLocks noGrp="1"/>
          </p:cNvSpPr>
          <p:nvPr>
            <p:ph type="title"/>
          </p:nvPr>
        </p:nvSpPr>
        <p:spPr/>
        <p:txBody>
          <a:bodyPr/>
          <a:lstStyle/>
          <a:p>
            <a:r>
              <a:rPr lang="en-US" dirty="0"/>
              <a:t>Click to edit Master title style</a:t>
            </a:r>
            <a:endParaRPr lang="en-GH" dirty="0"/>
          </a:p>
        </p:txBody>
      </p:sp>
      <p:sp>
        <p:nvSpPr>
          <p:cNvPr id="3" name="Date Placeholder 2">
            <a:extLst>
              <a:ext uri="{FF2B5EF4-FFF2-40B4-BE49-F238E27FC236}">
                <a16:creationId xmlns:a16="http://schemas.microsoft.com/office/drawing/2014/main" id="{BD96DD2E-EFC6-4510-94AF-BA1D97BB39DE}"/>
              </a:ext>
            </a:extLst>
          </p:cNvPr>
          <p:cNvSpPr>
            <a:spLocks noGrp="1"/>
          </p:cNvSpPr>
          <p:nvPr>
            <p:ph type="dt" sz="half" idx="10"/>
          </p:nvPr>
        </p:nvSpPr>
        <p:spPr/>
        <p:txBody>
          <a:bodyPr/>
          <a:lstStyle/>
          <a:p>
            <a:fld id="{9D6E9DEC-419B-4CC5-A080-3B06BD5A8291}" type="datetimeFigureOut">
              <a:rPr lang="en-US" smtClean="0"/>
              <a:t>7/24/2021</a:t>
            </a:fld>
            <a:endParaRPr lang="en-US" dirty="0"/>
          </a:p>
        </p:txBody>
      </p:sp>
      <p:sp>
        <p:nvSpPr>
          <p:cNvPr id="4" name="Footer Placeholder 3">
            <a:extLst>
              <a:ext uri="{FF2B5EF4-FFF2-40B4-BE49-F238E27FC236}">
                <a16:creationId xmlns:a16="http://schemas.microsoft.com/office/drawing/2014/main" id="{22489F47-8EBD-45E6-8617-5E20F2B470F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EF35C09-5AFF-4B9B-A088-7BAE74D4BD12}"/>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762230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7/24/2021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7/24/2021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286138"/>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287132"/>
            <a:ext cx="1602997" cy="144270"/>
          </a:xfrm>
          <a:prstGeom prst="rect">
            <a:avLst/>
          </a:prstGeom>
        </p:spPr>
      </p:pic>
      <p:sp>
        <p:nvSpPr>
          <p:cNvPr id="8" name="Rectangle 7"/>
          <p:cNvSpPr/>
          <p:nvPr/>
        </p:nvSpPr>
        <p:spPr bwMode="ltGray">
          <a:xfrm>
            <a:off x="0" y="212758"/>
            <a:ext cx="10437812" cy="108093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212756"/>
            <a:ext cx="1602997" cy="10809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212756"/>
            <a:ext cx="9613861" cy="1080938"/>
          </a:xfrm>
        </p:spPr>
        <p:txBody>
          <a:bodyPr/>
          <a:lstStyle>
            <a:lvl1pPr>
              <a:defRPr>
                <a:latin typeface="Roboto" pitchFamily="2" charset="0"/>
                <a:ea typeface="Roboto" pitchFamily="2"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CE99F462-093F-4566-844B-4C71F2739DA5}" type="datetimeFigureOut">
              <a:rPr lang="en-US" dirty="0"/>
              <a:t>7/24/2021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10729455" y="21275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7/24/2021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7/24/2021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20">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7/24/2021</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69" r:id="rId4"/>
    <p:sldLayoutId id="2147483652" r:id="rId5"/>
    <p:sldLayoutId id="2147483653" r:id="rId6"/>
    <p:sldLayoutId id="2147483654" r:id="rId7"/>
    <p:sldLayoutId id="2147483655" r:id="rId8"/>
    <p:sldLayoutId id="2147483656" r:id="rId9"/>
    <p:sldLayoutId id="2147483657" r:id="rId10"/>
    <p:sldLayoutId id="2147483660" r:id="rId11"/>
    <p:sldLayoutId id="2147483661" r:id="rId12"/>
    <p:sldLayoutId id="2147483666" r:id="rId13"/>
    <p:sldLayoutId id="2147483663" r:id="rId14"/>
    <p:sldLayoutId id="2147483667" r:id="rId15"/>
    <p:sldLayoutId id="2147483668" r:id="rId16"/>
    <p:sldLayoutId id="2147483658" r:id="rId17"/>
    <p:sldLayoutId id="2147483659" r:id="rId18"/>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 Id="rId9"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21.pn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31.jpg"/><Relationship Id="rId7" Type="http://schemas.openxmlformats.org/officeDocument/2006/relationships/image" Target="../media/image35.png"/><Relationship Id="rId2" Type="http://schemas.openxmlformats.org/officeDocument/2006/relationships/image" Target="../media/image30.jpg"/><Relationship Id="rId1" Type="http://schemas.openxmlformats.org/officeDocument/2006/relationships/slideLayout" Target="../slideLayouts/slideLayout2.xml"/><Relationship Id="rId6" Type="http://schemas.openxmlformats.org/officeDocument/2006/relationships/image" Target="../media/image34.jpg"/><Relationship Id="rId5" Type="http://schemas.openxmlformats.org/officeDocument/2006/relationships/image" Target="../media/image33.jpg"/><Relationship Id="rId10" Type="http://schemas.openxmlformats.org/officeDocument/2006/relationships/image" Target="../media/image37.jpg"/><Relationship Id="rId4" Type="http://schemas.openxmlformats.org/officeDocument/2006/relationships/image" Target="../media/image32.jpg"/><Relationship Id="rId9" Type="http://schemas.openxmlformats.org/officeDocument/2006/relationships/image" Target="../media/image36.jpg"/></Relationships>
</file>

<file path=ppt/slides/_rels/slide14.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 Id="rId9" Type="http://schemas.openxmlformats.org/officeDocument/2006/relationships/image" Target="../media/image4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2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2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5FA4E5D-BFA0-4A89-A4DA-11B884CE90FA}"/>
              </a:ext>
            </a:extLst>
          </p:cNvPr>
          <p:cNvSpPr txBox="1">
            <a:spLocks/>
          </p:cNvSpPr>
          <p:nvPr/>
        </p:nvSpPr>
        <p:spPr>
          <a:xfrm>
            <a:off x="2251656" y="425077"/>
            <a:ext cx="7688688" cy="1334677"/>
          </a:xfrm>
          <a:prstGeom prst="rect">
            <a:avLst/>
          </a:prstGeom>
        </p:spPr>
        <p:txBody>
          <a:bodyPr vert="horz" lIns="91440" tIns="45720" rIns="91440" bIns="45720" rtlCol="0" anchor="b">
            <a:noAutofit/>
          </a:bodyPr>
          <a:lstStyle>
            <a:lvl1pPr algn="r" defTabSz="914400" rtl="0" eaLnBrk="1" latinLnBrk="0" hangingPunct="1">
              <a:lnSpc>
                <a:spcPct val="90000"/>
              </a:lnSpc>
              <a:spcBef>
                <a:spcPct val="0"/>
              </a:spcBef>
              <a:buNone/>
              <a:defRPr sz="5400" kern="1200">
                <a:solidFill>
                  <a:schemeClr val="tx1"/>
                </a:solidFill>
                <a:latin typeface="+mj-lt"/>
                <a:ea typeface="+mj-ea"/>
                <a:cs typeface="+mj-cs"/>
              </a:defRPr>
            </a:lvl1pPr>
          </a:lstStyle>
          <a:p>
            <a:pPr algn="l"/>
            <a:endParaRPr lang="en-GH" sz="4400" b="1" i="0" u="none" strike="noStrike" baseline="0" dirty="0">
              <a:solidFill>
                <a:schemeClr val="bg1"/>
              </a:solidFill>
              <a:latin typeface="Verdana" panose="020B0604030504040204" pitchFamily="34" charset="0"/>
            </a:endParaRPr>
          </a:p>
          <a:p>
            <a:pPr algn="ctr"/>
            <a:r>
              <a:rPr lang="en-GB" sz="4400" b="1" i="0" u="none" strike="noStrike" baseline="0" dirty="0">
                <a:solidFill>
                  <a:schemeClr val="bg1"/>
                </a:solidFill>
                <a:latin typeface="Verdana" panose="020B0604030504040204" pitchFamily="34" charset="0"/>
              </a:rPr>
              <a:t>WEST </a:t>
            </a:r>
            <a:r>
              <a:rPr lang="en-GB" sz="4400" b="1" i="0" u="none" strike="noStrike" baseline="0">
                <a:solidFill>
                  <a:schemeClr val="bg1"/>
                </a:solidFill>
                <a:latin typeface="Verdana" panose="020B0604030504040204" pitchFamily="34" charset="0"/>
              </a:rPr>
              <a:t>AFRICAN MEDIA</a:t>
            </a:r>
          </a:p>
          <a:p>
            <a:pPr algn="ctr"/>
            <a:r>
              <a:rPr lang="en-GB" sz="4400" b="1" i="0" u="none" strike="noStrike" baseline="0">
                <a:solidFill>
                  <a:schemeClr val="bg1"/>
                </a:solidFill>
                <a:latin typeface="Verdana" panose="020B0604030504040204" pitchFamily="34" charset="0"/>
              </a:rPr>
              <a:t>MIGRATION </a:t>
            </a:r>
            <a:r>
              <a:rPr lang="en-GB" sz="4400" b="1" i="0" u="none" strike="noStrike" baseline="0" dirty="0">
                <a:solidFill>
                  <a:schemeClr val="bg1"/>
                </a:solidFill>
                <a:latin typeface="Verdana" panose="020B0604030504040204" pitchFamily="34" charset="0"/>
              </a:rPr>
              <a:t>SUMMIT</a:t>
            </a:r>
            <a:endParaRPr lang="en-GH" sz="6000" b="1" dirty="0">
              <a:solidFill>
                <a:schemeClr val="bg1"/>
              </a:solidFill>
              <a:latin typeface="Verdana" panose="020B0604030504040204" pitchFamily="34" charset="0"/>
              <a:ea typeface="Roboto" pitchFamily="2" charset="0"/>
            </a:endParaRPr>
          </a:p>
        </p:txBody>
      </p:sp>
      <p:sp>
        <p:nvSpPr>
          <p:cNvPr id="7" name="Title 1">
            <a:extLst>
              <a:ext uri="{FF2B5EF4-FFF2-40B4-BE49-F238E27FC236}">
                <a16:creationId xmlns:a16="http://schemas.microsoft.com/office/drawing/2014/main" id="{1A7A8859-0070-480C-9AB9-30B0B9275F0B}"/>
              </a:ext>
            </a:extLst>
          </p:cNvPr>
          <p:cNvSpPr txBox="1">
            <a:spLocks/>
          </p:cNvSpPr>
          <p:nvPr/>
        </p:nvSpPr>
        <p:spPr>
          <a:xfrm>
            <a:off x="129486" y="3274597"/>
            <a:ext cx="8442016" cy="1216574"/>
          </a:xfrm>
          <a:prstGeom prst="rect">
            <a:avLst/>
          </a:prstGeom>
        </p:spPr>
        <p:txBody>
          <a:bodyPr vert="horz" lIns="91440" tIns="45720" rIns="91440" bIns="45720" rtlCol="0" anchor="b">
            <a:noAutofit/>
          </a:bodyPr>
          <a:lstStyle>
            <a:lvl1pPr algn="r" defTabSz="914400" rtl="0" eaLnBrk="1" latinLnBrk="0" hangingPunct="1">
              <a:lnSpc>
                <a:spcPct val="90000"/>
              </a:lnSpc>
              <a:spcBef>
                <a:spcPct val="0"/>
              </a:spcBef>
              <a:buNone/>
              <a:defRPr sz="5400" kern="1200">
                <a:solidFill>
                  <a:schemeClr val="tx1"/>
                </a:solidFill>
                <a:latin typeface="+mj-lt"/>
                <a:ea typeface="+mj-ea"/>
                <a:cs typeface="+mj-cs"/>
              </a:defRPr>
            </a:lvl1pPr>
          </a:lstStyle>
          <a:p>
            <a:pPr algn="ctr"/>
            <a:r>
              <a:rPr lang="en-US" sz="2800" b="1" i="0" u="none" strike="noStrike" baseline="0" dirty="0">
                <a:latin typeface="Verdana" panose="020B0604030504040204" pitchFamily="34" charset="0"/>
              </a:rPr>
              <a:t>MIGRATION:</a:t>
            </a:r>
          </a:p>
          <a:p>
            <a:pPr algn="ctr"/>
            <a:r>
              <a:rPr lang="en-US" sz="2800" b="1" i="0" u="none" strike="noStrike" baseline="0" dirty="0">
                <a:latin typeface="Verdana" panose="020B0604030504040204" pitchFamily="34" charset="0"/>
              </a:rPr>
              <a:t>COMBATING ENSLAVEMENT OF AFRICANS THROUGH DECENT WORK	</a:t>
            </a:r>
          </a:p>
        </p:txBody>
      </p:sp>
      <p:sp>
        <p:nvSpPr>
          <p:cNvPr id="8" name="Title 1">
            <a:extLst>
              <a:ext uri="{FF2B5EF4-FFF2-40B4-BE49-F238E27FC236}">
                <a16:creationId xmlns:a16="http://schemas.microsoft.com/office/drawing/2014/main" id="{0FF5880A-F95C-4D44-BBB7-D0DF4999812F}"/>
              </a:ext>
            </a:extLst>
          </p:cNvPr>
          <p:cNvSpPr txBox="1">
            <a:spLocks/>
          </p:cNvSpPr>
          <p:nvPr/>
        </p:nvSpPr>
        <p:spPr>
          <a:xfrm>
            <a:off x="2722739" y="4999927"/>
            <a:ext cx="6746522" cy="1412737"/>
          </a:xfrm>
          <a:prstGeom prst="rect">
            <a:avLst/>
          </a:prstGeom>
        </p:spPr>
        <p:txBody>
          <a:bodyPr vert="horz" lIns="91440" tIns="45720" rIns="91440" bIns="45720" rtlCol="0" anchor="b">
            <a:noAutofit/>
          </a:bodyPr>
          <a:lstStyle>
            <a:lvl1pPr algn="r" defTabSz="914400" rtl="0" eaLnBrk="1" latinLnBrk="0" hangingPunct="1">
              <a:lnSpc>
                <a:spcPct val="90000"/>
              </a:lnSpc>
              <a:spcBef>
                <a:spcPct val="0"/>
              </a:spcBef>
              <a:buNone/>
              <a:defRPr sz="5400" kern="1200">
                <a:solidFill>
                  <a:schemeClr val="tx1"/>
                </a:solidFill>
                <a:latin typeface="+mj-lt"/>
                <a:ea typeface="+mj-ea"/>
                <a:cs typeface="+mj-cs"/>
              </a:defRPr>
            </a:lvl1pPr>
          </a:lstStyle>
          <a:p>
            <a:pPr algn="ctr"/>
            <a:r>
              <a:rPr lang="en-US" sz="2400" b="1" dirty="0">
                <a:solidFill>
                  <a:schemeClr val="bg1"/>
                </a:solidFill>
                <a:latin typeface="Verdana" panose="020B0604030504040204" pitchFamily="34" charset="0"/>
                <a:ea typeface="Roboto" pitchFamily="2" charset="0"/>
              </a:rPr>
              <a:t>HER EXCELLENCY </a:t>
            </a:r>
          </a:p>
          <a:p>
            <a:pPr algn="ctr"/>
            <a:r>
              <a:rPr lang="en-US" sz="2400" b="1" dirty="0">
                <a:solidFill>
                  <a:schemeClr val="bg1"/>
                </a:solidFill>
                <a:latin typeface="Verdana" panose="020B0604030504040204" pitchFamily="34" charset="0"/>
                <a:ea typeface="Roboto" pitchFamily="2" charset="0"/>
              </a:rPr>
              <a:t>REV. DR. A. K. </a:t>
            </a:r>
            <a:r>
              <a:rPr lang="en-US" sz="2400" b="1" dirty="0" err="1">
                <a:solidFill>
                  <a:schemeClr val="bg1"/>
                </a:solidFill>
                <a:latin typeface="Verdana" panose="020B0604030504040204" pitchFamily="34" charset="0"/>
                <a:ea typeface="Roboto" pitchFamily="2" charset="0"/>
              </a:rPr>
              <a:t>OCANSEY</a:t>
            </a:r>
            <a:endParaRPr lang="en-US" sz="2400" b="1" dirty="0">
              <a:solidFill>
                <a:schemeClr val="bg1"/>
              </a:solidFill>
              <a:latin typeface="Verdana" panose="020B0604030504040204" pitchFamily="34" charset="0"/>
              <a:ea typeface="Roboto" pitchFamily="2" charset="0"/>
            </a:endParaRPr>
          </a:p>
          <a:p>
            <a:pPr algn="ctr"/>
            <a:r>
              <a:rPr lang="en-US" sz="1200" dirty="0">
                <a:solidFill>
                  <a:schemeClr val="bg1"/>
                </a:solidFill>
                <a:latin typeface="Verdana" panose="020B0604030504040204" pitchFamily="34" charset="0"/>
                <a:ea typeface="Roboto" pitchFamily="2" charset="0"/>
              </a:rPr>
              <a:t>PRINCIPAL MIGRATION CONSULTANT FOR THE GOVERNMENT OF SIERRA LEONE,</a:t>
            </a:r>
          </a:p>
          <a:p>
            <a:pPr algn="ctr"/>
            <a:r>
              <a:rPr lang="en-US" sz="1200" dirty="0">
                <a:solidFill>
                  <a:schemeClr val="bg1"/>
                </a:solidFill>
                <a:latin typeface="Verdana" panose="020B0604030504040204" pitchFamily="34" charset="0"/>
                <a:ea typeface="Roboto" pitchFamily="2" charset="0"/>
              </a:rPr>
              <a:t>MEMBER, AFRICAN UNION </a:t>
            </a:r>
            <a:r>
              <a:rPr lang="en-US" sz="1200" dirty="0" err="1">
                <a:solidFill>
                  <a:schemeClr val="bg1"/>
                </a:solidFill>
                <a:latin typeface="Verdana" panose="020B0604030504040204" pitchFamily="34" charset="0"/>
                <a:ea typeface="Roboto" pitchFamily="2" charset="0"/>
              </a:rPr>
              <a:t>LABOUR</a:t>
            </a:r>
            <a:r>
              <a:rPr lang="en-US" sz="1200" dirty="0">
                <a:solidFill>
                  <a:schemeClr val="bg1"/>
                </a:solidFill>
                <a:latin typeface="Verdana" panose="020B0604030504040204" pitchFamily="34" charset="0"/>
                <a:ea typeface="Roboto" pitchFamily="2" charset="0"/>
              </a:rPr>
              <a:t> MIGRATION ADVISORY COMMITTEE,</a:t>
            </a:r>
          </a:p>
          <a:p>
            <a:pPr algn="ctr"/>
            <a:r>
              <a:rPr lang="en-US" sz="1200" dirty="0">
                <a:solidFill>
                  <a:schemeClr val="bg1"/>
                </a:solidFill>
                <a:latin typeface="Verdana" panose="020B0604030504040204" pitchFamily="34" charset="0"/>
                <a:ea typeface="Roboto" pitchFamily="2" charset="0"/>
              </a:rPr>
              <a:t>FOUNDER AND CEO: </a:t>
            </a:r>
            <a:r>
              <a:rPr lang="en-US" sz="1200" dirty="0" err="1">
                <a:solidFill>
                  <a:schemeClr val="bg1"/>
                </a:solidFill>
                <a:latin typeface="Verdana" panose="020B0604030504040204" pitchFamily="34" charset="0"/>
                <a:ea typeface="Roboto" pitchFamily="2" charset="0"/>
              </a:rPr>
              <a:t>NEKOTECH</a:t>
            </a:r>
            <a:r>
              <a:rPr lang="en-US" sz="1200" dirty="0">
                <a:solidFill>
                  <a:schemeClr val="bg1"/>
                </a:solidFill>
                <a:latin typeface="Verdana" panose="020B0604030504040204" pitchFamily="34" charset="0"/>
                <a:ea typeface="Roboto" pitchFamily="2" charset="0"/>
              </a:rPr>
              <a:t> CENTER FOR </a:t>
            </a:r>
            <a:r>
              <a:rPr lang="en-US" sz="1200" dirty="0" err="1">
                <a:solidFill>
                  <a:schemeClr val="bg1"/>
                </a:solidFill>
                <a:latin typeface="Verdana" panose="020B0604030504040204" pitchFamily="34" charset="0"/>
                <a:ea typeface="Roboto" pitchFamily="2" charset="0"/>
              </a:rPr>
              <a:t>LABOUR</a:t>
            </a:r>
            <a:r>
              <a:rPr lang="en-US" sz="1200" dirty="0">
                <a:solidFill>
                  <a:schemeClr val="bg1"/>
                </a:solidFill>
                <a:latin typeface="Verdana" panose="020B0604030504040204" pitchFamily="34" charset="0"/>
                <a:ea typeface="Roboto" pitchFamily="2" charset="0"/>
              </a:rPr>
              <a:t> MIGRATION DIPLOMACY</a:t>
            </a:r>
            <a:endParaRPr lang="en-GH" sz="1200" dirty="0">
              <a:solidFill>
                <a:schemeClr val="bg1"/>
              </a:solidFill>
              <a:latin typeface="Verdana" panose="020B0604030504040204" pitchFamily="34" charset="0"/>
              <a:ea typeface="Roboto" pitchFamily="2" charset="0"/>
            </a:endParaRPr>
          </a:p>
        </p:txBody>
      </p:sp>
      <p:sp>
        <p:nvSpPr>
          <p:cNvPr id="9" name="Title 1">
            <a:extLst>
              <a:ext uri="{FF2B5EF4-FFF2-40B4-BE49-F238E27FC236}">
                <a16:creationId xmlns:a16="http://schemas.microsoft.com/office/drawing/2014/main" id="{7AFD7BFF-E427-43AE-BD64-0AAE054B35C4}"/>
              </a:ext>
            </a:extLst>
          </p:cNvPr>
          <p:cNvSpPr txBox="1">
            <a:spLocks/>
          </p:cNvSpPr>
          <p:nvPr/>
        </p:nvSpPr>
        <p:spPr>
          <a:xfrm>
            <a:off x="9270609" y="3171564"/>
            <a:ext cx="2791905" cy="1412738"/>
          </a:xfrm>
          <a:prstGeom prst="rect">
            <a:avLst/>
          </a:prstGeom>
        </p:spPr>
        <p:txBody>
          <a:bodyPr vert="horz" lIns="91440" tIns="45720" rIns="91440" bIns="45720" rtlCol="0" anchor="b">
            <a:noAutofit/>
          </a:bodyPr>
          <a:lstStyle>
            <a:lvl1pPr algn="r" defTabSz="914400" rtl="0" eaLnBrk="1" latinLnBrk="0" hangingPunct="1">
              <a:lnSpc>
                <a:spcPct val="90000"/>
              </a:lnSpc>
              <a:spcBef>
                <a:spcPct val="0"/>
              </a:spcBef>
              <a:buNone/>
              <a:defRPr sz="5400" kern="1200">
                <a:solidFill>
                  <a:schemeClr val="tx1"/>
                </a:solidFill>
                <a:latin typeface="+mj-lt"/>
                <a:ea typeface="+mj-ea"/>
                <a:cs typeface="+mj-cs"/>
              </a:defRPr>
            </a:lvl1pPr>
          </a:lstStyle>
          <a:p>
            <a:pPr algn="ctr">
              <a:lnSpc>
                <a:spcPct val="150000"/>
              </a:lnSpc>
            </a:pPr>
            <a:r>
              <a:rPr lang="en-US" sz="2000" b="1" dirty="0">
                <a:latin typeface="Verdana" panose="020B0604030504040204" pitchFamily="34" charset="0"/>
                <a:ea typeface="Roboto" pitchFamily="2" charset="0"/>
              </a:rPr>
              <a:t>JUNE 22, 2021 </a:t>
            </a:r>
            <a:endParaRPr lang="en-US" sz="1100" dirty="0">
              <a:latin typeface="Verdana" panose="020B0604030504040204" pitchFamily="34" charset="0"/>
              <a:ea typeface="Roboto" pitchFamily="2" charset="0"/>
            </a:endParaRPr>
          </a:p>
          <a:p>
            <a:pPr algn="l"/>
            <a:endParaRPr lang="en-GH" sz="1800" b="0" i="0" u="none" strike="noStrike" baseline="0" dirty="0">
              <a:solidFill>
                <a:srgbClr val="000000"/>
              </a:solidFill>
              <a:latin typeface="Montserrat Black" panose="00000A00000000000000" pitchFamily="2" charset="0"/>
            </a:endParaRPr>
          </a:p>
          <a:p>
            <a:pPr algn="ctr"/>
            <a:r>
              <a:rPr lang="en-GB" sz="1800" b="0" i="0" u="none" strike="noStrike" baseline="0" dirty="0">
                <a:solidFill>
                  <a:srgbClr val="000000"/>
                </a:solidFill>
                <a:latin typeface="Montserrat Black" panose="00000A00000000000000" pitchFamily="2" charset="0"/>
              </a:rPr>
              <a:t> </a:t>
            </a:r>
            <a:r>
              <a:rPr lang="en-GB" sz="1800" b="1" u="none" strike="noStrike" baseline="0" dirty="0">
                <a:latin typeface="Verdana" panose="020B0604030504040204" pitchFamily="34" charset="0"/>
              </a:rPr>
              <a:t>AGORA SENGHOR, </a:t>
            </a:r>
            <a:r>
              <a:rPr lang="en-GB" sz="1800" b="1" u="none" strike="noStrike" baseline="0" dirty="0" err="1">
                <a:latin typeface="Verdana" panose="020B0604030504040204" pitchFamily="34" charset="0"/>
              </a:rPr>
              <a:t>LOME</a:t>
            </a:r>
            <a:r>
              <a:rPr lang="en-GB" sz="1800" b="1" u="none" strike="noStrike" baseline="0" dirty="0">
                <a:latin typeface="Verdana" panose="020B0604030504040204" pitchFamily="34" charset="0"/>
              </a:rPr>
              <a:t>-TOGO</a:t>
            </a:r>
            <a:endParaRPr lang="en-GH" sz="2000" dirty="0">
              <a:latin typeface="Verdana" panose="020B0604030504040204" pitchFamily="34" charset="0"/>
              <a:ea typeface="Roboto" pitchFamily="2" charset="0"/>
            </a:endParaRPr>
          </a:p>
        </p:txBody>
      </p:sp>
      <p:sp>
        <p:nvSpPr>
          <p:cNvPr id="12" name="Title 1">
            <a:extLst>
              <a:ext uri="{FF2B5EF4-FFF2-40B4-BE49-F238E27FC236}">
                <a16:creationId xmlns:a16="http://schemas.microsoft.com/office/drawing/2014/main" id="{CCAC26ED-6FF7-4DB6-A813-E2E44A45F837}"/>
              </a:ext>
            </a:extLst>
          </p:cNvPr>
          <p:cNvSpPr txBox="1">
            <a:spLocks/>
          </p:cNvSpPr>
          <p:nvPr/>
        </p:nvSpPr>
        <p:spPr>
          <a:xfrm>
            <a:off x="4202806" y="2047741"/>
            <a:ext cx="3786388" cy="628352"/>
          </a:xfrm>
          <a:prstGeom prst="rect">
            <a:avLst/>
          </a:prstGeom>
        </p:spPr>
        <p:txBody>
          <a:bodyPr vert="horz" lIns="91440" tIns="45720" rIns="91440" bIns="45720" rtlCol="0" anchor="b">
            <a:noAutofit/>
          </a:bodyPr>
          <a:lstStyle>
            <a:lvl1pPr algn="r" defTabSz="914400" rtl="0" eaLnBrk="1" latinLnBrk="0" hangingPunct="1">
              <a:lnSpc>
                <a:spcPct val="90000"/>
              </a:lnSpc>
              <a:spcBef>
                <a:spcPct val="0"/>
              </a:spcBef>
              <a:buNone/>
              <a:defRPr sz="5400" kern="1200">
                <a:solidFill>
                  <a:schemeClr val="tx1"/>
                </a:solidFill>
                <a:latin typeface="+mj-lt"/>
                <a:ea typeface="+mj-ea"/>
                <a:cs typeface="+mj-cs"/>
              </a:defRPr>
            </a:lvl1pPr>
          </a:lstStyle>
          <a:p>
            <a:pPr algn="l"/>
            <a:r>
              <a:rPr lang="en-US" sz="4400" b="1" i="0" u="none" strike="noStrike" baseline="0" dirty="0" err="1">
                <a:solidFill>
                  <a:srgbClr val="FF0000"/>
                </a:solidFill>
                <a:latin typeface="Verdana" panose="020B0604030504040204" pitchFamily="34" charset="0"/>
              </a:rPr>
              <a:t>LOME</a:t>
            </a:r>
            <a:r>
              <a:rPr lang="en-US" sz="4400" b="1" i="0" u="none" strike="noStrike" baseline="0" dirty="0">
                <a:solidFill>
                  <a:srgbClr val="FF0000"/>
                </a:solidFill>
                <a:latin typeface="Verdana" panose="020B0604030504040204" pitchFamily="34" charset="0"/>
              </a:rPr>
              <a:t> 2021</a:t>
            </a:r>
            <a:endParaRPr lang="en-GH" sz="6000" b="1" dirty="0">
              <a:solidFill>
                <a:srgbClr val="FF0000"/>
              </a:solidFill>
              <a:latin typeface="Verdana" panose="020B0604030504040204" pitchFamily="34" charset="0"/>
              <a:ea typeface="Roboto" pitchFamily="2" charset="0"/>
            </a:endParaRPr>
          </a:p>
        </p:txBody>
      </p:sp>
    </p:spTree>
    <p:extLst>
      <p:ext uri="{BB962C8B-B14F-4D97-AF65-F5344CB8AC3E}">
        <p14:creationId xmlns:p14="http://schemas.microsoft.com/office/powerpoint/2010/main" val="11895556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CADC48-DFD5-4924-BF63-7F4FEF1F720C}"/>
              </a:ext>
            </a:extLst>
          </p:cNvPr>
          <p:cNvSpPr txBox="1"/>
          <p:nvPr/>
        </p:nvSpPr>
        <p:spPr>
          <a:xfrm>
            <a:off x="3180866" y="605820"/>
            <a:ext cx="7060413" cy="1384995"/>
          </a:xfrm>
          <a:prstGeom prst="rect">
            <a:avLst/>
          </a:prstGeom>
          <a:noFill/>
        </p:spPr>
        <p:txBody>
          <a:bodyPr wrap="square" rtlCol="0">
            <a:spAutoFit/>
          </a:bodyPr>
          <a:lstStyle/>
          <a:p>
            <a:r>
              <a:rPr lang="en-US" sz="1200" dirty="0">
                <a:solidFill>
                  <a:schemeClr val="bg1"/>
                </a:solidFill>
                <a:latin typeface="Verdana" panose="020B0604030504040204" pitchFamily="34" charset="0"/>
                <a:ea typeface="Roboto" pitchFamily="2" charset="0"/>
              </a:rPr>
              <a:t>Name: </a:t>
            </a:r>
            <a:r>
              <a:rPr lang="en-US" sz="1200" b="1" dirty="0">
                <a:solidFill>
                  <a:schemeClr val="bg1"/>
                </a:solidFill>
                <a:latin typeface="Verdana" panose="020B0604030504040204" pitchFamily="34" charset="0"/>
                <a:ea typeface="Roboto" pitchFamily="2" charset="0"/>
              </a:rPr>
              <a:t>Latifa</a:t>
            </a:r>
          </a:p>
          <a:p>
            <a:r>
              <a:rPr lang="en-US" sz="1200" dirty="0">
                <a:solidFill>
                  <a:schemeClr val="bg1"/>
                </a:solidFill>
                <a:latin typeface="Verdana" panose="020B0604030504040204" pitchFamily="34" charset="0"/>
                <a:ea typeface="Roboto" pitchFamily="2" charset="0"/>
              </a:rPr>
              <a:t>Country of Origin: </a:t>
            </a:r>
            <a:r>
              <a:rPr lang="en-US" sz="1200" b="1" dirty="0">
                <a:solidFill>
                  <a:schemeClr val="bg1"/>
                </a:solidFill>
                <a:latin typeface="Verdana" panose="020B0604030504040204" pitchFamily="34" charset="0"/>
                <a:ea typeface="Roboto" pitchFamily="2" charset="0"/>
              </a:rPr>
              <a:t>Ghana</a:t>
            </a:r>
            <a:endParaRPr lang="en-US" sz="1200" dirty="0">
              <a:solidFill>
                <a:schemeClr val="bg1"/>
              </a:solidFill>
              <a:latin typeface="Verdana" panose="020B0604030504040204" pitchFamily="34" charset="0"/>
              <a:ea typeface="Roboto" pitchFamily="2" charset="0"/>
            </a:endParaRPr>
          </a:p>
          <a:p>
            <a:r>
              <a:rPr lang="en-US" sz="1200" dirty="0">
                <a:solidFill>
                  <a:schemeClr val="bg1"/>
                </a:solidFill>
                <a:latin typeface="Verdana" panose="020B0604030504040204" pitchFamily="34" charset="0"/>
                <a:ea typeface="Roboto" pitchFamily="2" charset="0"/>
              </a:rPr>
              <a:t>Country of Destination: </a:t>
            </a:r>
            <a:r>
              <a:rPr lang="en-US" sz="1200" b="1" dirty="0">
                <a:solidFill>
                  <a:schemeClr val="bg1"/>
                </a:solidFill>
                <a:latin typeface="Verdana" panose="020B0604030504040204" pitchFamily="34" charset="0"/>
                <a:ea typeface="Roboto" pitchFamily="2" charset="0"/>
              </a:rPr>
              <a:t>Kuwait</a:t>
            </a:r>
            <a:endParaRPr lang="en-US" sz="1200" dirty="0">
              <a:solidFill>
                <a:schemeClr val="bg1"/>
              </a:solidFill>
              <a:latin typeface="Verdana" panose="020B0604030504040204" pitchFamily="34" charset="0"/>
              <a:ea typeface="Roboto" pitchFamily="2" charset="0"/>
            </a:endParaRPr>
          </a:p>
          <a:p>
            <a:r>
              <a:rPr lang="en-US" sz="1200" i="1" dirty="0">
                <a:solidFill>
                  <a:schemeClr val="bg1"/>
                </a:solidFill>
                <a:latin typeface="Verdana" panose="020B0604030504040204" pitchFamily="34" charset="0"/>
                <a:ea typeface="Roboto" pitchFamily="2" charset="0"/>
              </a:rPr>
              <a:t>Latifa Adams suffered constant abuse and subsequent severe burns after her employer’s children tampered with the kitchen stove leading to an explosion in the kitchen when she unknowingly turned on the stove. The employer’s delayed response to give her medical attention worsened her plight and her family demanded her return to Ghana.</a:t>
            </a:r>
          </a:p>
        </p:txBody>
      </p:sp>
      <p:pic>
        <p:nvPicPr>
          <p:cNvPr id="6" name="Picture 5">
            <a:extLst>
              <a:ext uri="{FF2B5EF4-FFF2-40B4-BE49-F238E27FC236}">
                <a16:creationId xmlns:a16="http://schemas.microsoft.com/office/drawing/2014/main" id="{CFCE50D1-3692-4ED7-825F-8BBE5D4390C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77747" y="605820"/>
            <a:ext cx="2103120" cy="1316736"/>
          </a:xfrm>
          <a:prstGeom prst="rect">
            <a:avLst/>
          </a:prstGeom>
        </p:spPr>
      </p:pic>
      <p:sp>
        <p:nvSpPr>
          <p:cNvPr id="7" name="TextBox 6">
            <a:extLst>
              <a:ext uri="{FF2B5EF4-FFF2-40B4-BE49-F238E27FC236}">
                <a16:creationId xmlns:a16="http://schemas.microsoft.com/office/drawing/2014/main" id="{ADF04FBE-2DD9-47C3-9BC8-9DA1E52546B1}"/>
              </a:ext>
            </a:extLst>
          </p:cNvPr>
          <p:cNvSpPr txBox="1"/>
          <p:nvPr/>
        </p:nvSpPr>
        <p:spPr>
          <a:xfrm>
            <a:off x="3180867" y="2450349"/>
            <a:ext cx="5330087" cy="830997"/>
          </a:xfrm>
          <a:prstGeom prst="rect">
            <a:avLst/>
          </a:prstGeom>
          <a:noFill/>
        </p:spPr>
        <p:txBody>
          <a:bodyPr wrap="square" rtlCol="0">
            <a:spAutoFit/>
          </a:bodyPr>
          <a:lstStyle/>
          <a:p>
            <a:r>
              <a:rPr lang="en-US" sz="1200" dirty="0">
                <a:solidFill>
                  <a:schemeClr val="bg1"/>
                </a:solidFill>
                <a:latin typeface="Verdana" panose="020B0604030504040204" pitchFamily="34" charset="0"/>
                <a:ea typeface="Roboto" pitchFamily="2" charset="0"/>
              </a:rPr>
              <a:t>Name: </a:t>
            </a:r>
            <a:r>
              <a:rPr lang="en-US" sz="1200" b="1" dirty="0">
                <a:solidFill>
                  <a:schemeClr val="bg1"/>
                </a:solidFill>
                <a:latin typeface="Verdana" panose="020B0604030504040204" pitchFamily="34" charset="0"/>
                <a:ea typeface="Roboto" pitchFamily="2" charset="0"/>
              </a:rPr>
              <a:t>Joanna</a:t>
            </a:r>
          </a:p>
          <a:p>
            <a:r>
              <a:rPr lang="en-US" sz="1200" dirty="0">
                <a:solidFill>
                  <a:schemeClr val="bg1"/>
                </a:solidFill>
                <a:latin typeface="Verdana" panose="020B0604030504040204" pitchFamily="34" charset="0"/>
                <a:ea typeface="Roboto" pitchFamily="2" charset="0"/>
              </a:rPr>
              <a:t>Country of Origin: </a:t>
            </a:r>
            <a:r>
              <a:rPr lang="en-US" sz="1200" b="1" dirty="0">
                <a:solidFill>
                  <a:schemeClr val="bg1"/>
                </a:solidFill>
                <a:latin typeface="Verdana" panose="020B0604030504040204" pitchFamily="34" charset="0"/>
                <a:ea typeface="Roboto" pitchFamily="2" charset="0"/>
              </a:rPr>
              <a:t>Philippines</a:t>
            </a:r>
            <a:endParaRPr lang="en-US" sz="1200" dirty="0">
              <a:solidFill>
                <a:schemeClr val="bg1"/>
              </a:solidFill>
              <a:latin typeface="Verdana" panose="020B0604030504040204" pitchFamily="34" charset="0"/>
              <a:ea typeface="Roboto" pitchFamily="2" charset="0"/>
            </a:endParaRPr>
          </a:p>
          <a:p>
            <a:r>
              <a:rPr lang="en-US" sz="1200" dirty="0">
                <a:solidFill>
                  <a:schemeClr val="bg1"/>
                </a:solidFill>
                <a:latin typeface="Verdana" panose="020B0604030504040204" pitchFamily="34" charset="0"/>
                <a:ea typeface="Roboto" pitchFamily="2" charset="0"/>
              </a:rPr>
              <a:t>Country of Destination: </a:t>
            </a:r>
            <a:r>
              <a:rPr lang="en-US" sz="1200" b="1" dirty="0">
                <a:solidFill>
                  <a:schemeClr val="bg1"/>
                </a:solidFill>
                <a:latin typeface="Verdana" panose="020B0604030504040204" pitchFamily="34" charset="0"/>
                <a:ea typeface="Roboto" pitchFamily="2" charset="0"/>
              </a:rPr>
              <a:t>Kuwait</a:t>
            </a:r>
            <a:endParaRPr lang="en-US" sz="1200" dirty="0">
              <a:solidFill>
                <a:schemeClr val="bg1"/>
              </a:solidFill>
              <a:latin typeface="Verdana" panose="020B0604030504040204" pitchFamily="34" charset="0"/>
              <a:ea typeface="Roboto" pitchFamily="2" charset="0"/>
            </a:endParaRPr>
          </a:p>
          <a:p>
            <a:r>
              <a:rPr lang="en-US" sz="1200" i="1" dirty="0">
                <a:solidFill>
                  <a:schemeClr val="bg1"/>
                </a:solidFill>
                <a:latin typeface="Verdana" panose="020B0604030504040204" pitchFamily="34" charset="0"/>
                <a:ea typeface="Roboto" pitchFamily="2" charset="0"/>
              </a:rPr>
              <a:t>Her remains were found in a fridge in an apartment in Kuwait.</a:t>
            </a:r>
          </a:p>
        </p:txBody>
      </p:sp>
      <p:pic>
        <p:nvPicPr>
          <p:cNvPr id="9" name="Picture 8">
            <a:extLst>
              <a:ext uri="{FF2B5EF4-FFF2-40B4-BE49-F238E27FC236}">
                <a16:creationId xmlns:a16="http://schemas.microsoft.com/office/drawing/2014/main" id="{DF436C55-2A5D-4E66-9B88-CCFF2EB9656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7747" y="2263534"/>
            <a:ext cx="2103120" cy="1187245"/>
          </a:xfrm>
          <a:prstGeom prst="rect">
            <a:avLst/>
          </a:prstGeom>
        </p:spPr>
      </p:pic>
      <p:sp>
        <p:nvSpPr>
          <p:cNvPr id="12" name="TextBox 11">
            <a:extLst>
              <a:ext uri="{FF2B5EF4-FFF2-40B4-BE49-F238E27FC236}">
                <a16:creationId xmlns:a16="http://schemas.microsoft.com/office/drawing/2014/main" id="{EFEF6FAC-F783-44CE-8F5B-AFB3FDBDF8D5}"/>
              </a:ext>
            </a:extLst>
          </p:cNvPr>
          <p:cNvSpPr txBox="1"/>
          <p:nvPr/>
        </p:nvSpPr>
        <p:spPr>
          <a:xfrm>
            <a:off x="3180867" y="4002357"/>
            <a:ext cx="5473736" cy="1015663"/>
          </a:xfrm>
          <a:prstGeom prst="rect">
            <a:avLst/>
          </a:prstGeom>
          <a:noFill/>
        </p:spPr>
        <p:txBody>
          <a:bodyPr wrap="square" rtlCol="0">
            <a:spAutoFit/>
          </a:bodyPr>
          <a:lstStyle/>
          <a:p>
            <a:r>
              <a:rPr lang="en-US" sz="1200" dirty="0">
                <a:solidFill>
                  <a:schemeClr val="bg1"/>
                </a:solidFill>
                <a:latin typeface="Verdana" panose="020B0604030504040204" pitchFamily="34" charset="0"/>
                <a:ea typeface="Roboto" pitchFamily="2" charset="0"/>
              </a:rPr>
              <a:t>Name: </a:t>
            </a:r>
            <a:r>
              <a:rPr lang="en-US" sz="1200" b="1" dirty="0">
                <a:solidFill>
                  <a:schemeClr val="bg1"/>
                </a:solidFill>
                <a:latin typeface="Verdana" panose="020B0604030504040204" pitchFamily="34" charset="0"/>
                <a:ea typeface="Roboto" pitchFamily="2" charset="0"/>
              </a:rPr>
              <a:t>Zamzam </a:t>
            </a:r>
          </a:p>
          <a:p>
            <a:r>
              <a:rPr lang="en-US" sz="1200" dirty="0">
                <a:solidFill>
                  <a:schemeClr val="bg1"/>
                </a:solidFill>
                <a:latin typeface="Verdana" panose="020B0604030504040204" pitchFamily="34" charset="0"/>
                <a:ea typeface="Roboto" pitchFamily="2" charset="0"/>
              </a:rPr>
              <a:t>Country of Origin: </a:t>
            </a:r>
            <a:r>
              <a:rPr lang="en-US" sz="1200" b="1" dirty="0">
                <a:solidFill>
                  <a:schemeClr val="bg1"/>
                </a:solidFill>
                <a:latin typeface="Verdana" panose="020B0604030504040204" pitchFamily="34" charset="0"/>
                <a:ea typeface="Roboto" pitchFamily="2" charset="0"/>
              </a:rPr>
              <a:t>Ethiopia</a:t>
            </a:r>
            <a:endParaRPr lang="en-US" sz="1200" dirty="0">
              <a:solidFill>
                <a:schemeClr val="bg1"/>
              </a:solidFill>
              <a:latin typeface="Verdana" panose="020B0604030504040204" pitchFamily="34" charset="0"/>
              <a:ea typeface="Roboto" pitchFamily="2" charset="0"/>
            </a:endParaRPr>
          </a:p>
          <a:p>
            <a:r>
              <a:rPr lang="en-US" sz="1200" dirty="0">
                <a:solidFill>
                  <a:schemeClr val="bg1"/>
                </a:solidFill>
                <a:latin typeface="Verdana" panose="020B0604030504040204" pitchFamily="34" charset="0"/>
                <a:ea typeface="Roboto" pitchFamily="2" charset="0"/>
              </a:rPr>
              <a:t>Country of Destination: </a:t>
            </a:r>
            <a:r>
              <a:rPr lang="en-US" sz="1200" b="1" dirty="0">
                <a:solidFill>
                  <a:schemeClr val="bg1"/>
                </a:solidFill>
                <a:latin typeface="Verdana" panose="020B0604030504040204" pitchFamily="34" charset="0"/>
                <a:ea typeface="Roboto" pitchFamily="2" charset="0"/>
              </a:rPr>
              <a:t>Saudi Arabia</a:t>
            </a:r>
            <a:endParaRPr lang="en-US" sz="1200" dirty="0">
              <a:solidFill>
                <a:schemeClr val="bg1"/>
              </a:solidFill>
              <a:latin typeface="Verdana" panose="020B0604030504040204" pitchFamily="34" charset="0"/>
              <a:ea typeface="Roboto" pitchFamily="2" charset="0"/>
            </a:endParaRPr>
          </a:p>
          <a:p>
            <a:r>
              <a:rPr lang="en-US" sz="1200" i="1" dirty="0">
                <a:solidFill>
                  <a:schemeClr val="bg1"/>
                </a:solidFill>
                <a:latin typeface="Verdana" panose="020B0604030504040204" pitchFamily="34" charset="0"/>
                <a:ea typeface="Roboto" pitchFamily="2" charset="0"/>
              </a:rPr>
              <a:t>She was executed for slashing the throat of her employer’s child as revenge for her mistreatments.</a:t>
            </a:r>
          </a:p>
        </p:txBody>
      </p:sp>
      <p:sp>
        <p:nvSpPr>
          <p:cNvPr id="14" name="TextBox 13">
            <a:extLst>
              <a:ext uri="{FF2B5EF4-FFF2-40B4-BE49-F238E27FC236}">
                <a16:creationId xmlns:a16="http://schemas.microsoft.com/office/drawing/2014/main" id="{9BA8D8FD-E389-4450-A9A5-5B52F30C307A}"/>
              </a:ext>
            </a:extLst>
          </p:cNvPr>
          <p:cNvSpPr txBox="1"/>
          <p:nvPr/>
        </p:nvSpPr>
        <p:spPr>
          <a:xfrm>
            <a:off x="3180867" y="5525636"/>
            <a:ext cx="4726547" cy="1015663"/>
          </a:xfrm>
          <a:prstGeom prst="rect">
            <a:avLst/>
          </a:prstGeom>
          <a:noFill/>
        </p:spPr>
        <p:txBody>
          <a:bodyPr wrap="square" rtlCol="0">
            <a:spAutoFit/>
          </a:bodyPr>
          <a:lstStyle/>
          <a:p>
            <a:r>
              <a:rPr lang="en-US" sz="1200" dirty="0">
                <a:solidFill>
                  <a:schemeClr val="bg1"/>
                </a:solidFill>
                <a:latin typeface="Verdana" panose="020B0604030504040204" pitchFamily="34" charset="0"/>
                <a:ea typeface="Roboto" pitchFamily="2" charset="0"/>
              </a:rPr>
              <a:t>Name: </a:t>
            </a:r>
            <a:r>
              <a:rPr lang="en-US" sz="1200" b="1" dirty="0" err="1">
                <a:solidFill>
                  <a:schemeClr val="bg1"/>
                </a:solidFill>
                <a:latin typeface="Verdana" panose="020B0604030504040204" pitchFamily="34" charset="0"/>
                <a:ea typeface="Roboto" pitchFamily="2" charset="0"/>
              </a:rPr>
              <a:t>Ariyawathi</a:t>
            </a:r>
            <a:endParaRPr lang="en-US" sz="1200" b="1" dirty="0">
              <a:solidFill>
                <a:schemeClr val="bg1"/>
              </a:solidFill>
              <a:latin typeface="Verdana" panose="020B0604030504040204" pitchFamily="34" charset="0"/>
              <a:ea typeface="Roboto" pitchFamily="2" charset="0"/>
            </a:endParaRPr>
          </a:p>
          <a:p>
            <a:r>
              <a:rPr lang="en-US" sz="1200" dirty="0">
                <a:solidFill>
                  <a:schemeClr val="bg1"/>
                </a:solidFill>
                <a:latin typeface="Verdana" panose="020B0604030504040204" pitchFamily="34" charset="0"/>
                <a:ea typeface="Roboto" pitchFamily="2" charset="0"/>
              </a:rPr>
              <a:t>Country of Origin: </a:t>
            </a:r>
            <a:r>
              <a:rPr lang="en-US" sz="1200" b="1" dirty="0">
                <a:solidFill>
                  <a:schemeClr val="bg1"/>
                </a:solidFill>
                <a:latin typeface="Verdana" panose="020B0604030504040204" pitchFamily="34" charset="0"/>
                <a:ea typeface="Roboto" pitchFamily="2" charset="0"/>
              </a:rPr>
              <a:t>Sri Lanka</a:t>
            </a:r>
            <a:endParaRPr lang="en-US" sz="1200" dirty="0">
              <a:solidFill>
                <a:schemeClr val="bg1"/>
              </a:solidFill>
              <a:latin typeface="Verdana" panose="020B0604030504040204" pitchFamily="34" charset="0"/>
              <a:ea typeface="Roboto" pitchFamily="2" charset="0"/>
            </a:endParaRPr>
          </a:p>
          <a:p>
            <a:r>
              <a:rPr lang="en-US" sz="1200" dirty="0">
                <a:solidFill>
                  <a:schemeClr val="bg1"/>
                </a:solidFill>
                <a:latin typeface="Verdana" panose="020B0604030504040204" pitchFamily="34" charset="0"/>
                <a:ea typeface="Roboto" pitchFamily="2" charset="0"/>
              </a:rPr>
              <a:t>Country of Destination: </a:t>
            </a:r>
            <a:r>
              <a:rPr lang="en-US" sz="1200" b="1" dirty="0">
                <a:solidFill>
                  <a:schemeClr val="bg1"/>
                </a:solidFill>
                <a:latin typeface="Verdana" panose="020B0604030504040204" pitchFamily="34" charset="0"/>
                <a:ea typeface="Roboto" pitchFamily="2" charset="0"/>
              </a:rPr>
              <a:t>Saudi Arabia</a:t>
            </a:r>
            <a:endParaRPr lang="en-US" sz="1200" dirty="0">
              <a:solidFill>
                <a:schemeClr val="bg1"/>
              </a:solidFill>
              <a:latin typeface="Verdana" panose="020B0604030504040204" pitchFamily="34" charset="0"/>
              <a:ea typeface="Roboto" pitchFamily="2" charset="0"/>
            </a:endParaRPr>
          </a:p>
          <a:p>
            <a:r>
              <a:rPr lang="en-US" sz="1200" i="1" dirty="0">
                <a:solidFill>
                  <a:schemeClr val="bg1"/>
                </a:solidFill>
                <a:latin typeface="Verdana" panose="020B0604030504040204" pitchFamily="34" charset="0"/>
                <a:ea typeface="Roboto" pitchFamily="2" charset="0"/>
              </a:rPr>
              <a:t>She returned from Saudi Arabia abused by her employer and with 24 nails in her body.</a:t>
            </a:r>
          </a:p>
        </p:txBody>
      </p:sp>
      <p:pic>
        <p:nvPicPr>
          <p:cNvPr id="18" name="Picture 17">
            <a:extLst>
              <a:ext uri="{FF2B5EF4-FFF2-40B4-BE49-F238E27FC236}">
                <a16:creationId xmlns:a16="http://schemas.microsoft.com/office/drawing/2014/main" id="{1A4FFEC6-CE7F-4D37-AB2F-1CCB6C74D06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7747" y="3770676"/>
            <a:ext cx="2103120" cy="1402080"/>
          </a:xfrm>
          <a:prstGeom prst="rect">
            <a:avLst/>
          </a:prstGeom>
        </p:spPr>
      </p:pic>
      <p:pic>
        <p:nvPicPr>
          <p:cNvPr id="21" name="Picture 20">
            <a:extLst>
              <a:ext uri="{FF2B5EF4-FFF2-40B4-BE49-F238E27FC236}">
                <a16:creationId xmlns:a16="http://schemas.microsoft.com/office/drawing/2014/main" id="{7CA07348-672F-4A8C-AFB5-0F40F112F1C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77747" y="5454255"/>
            <a:ext cx="2105094" cy="1138889"/>
          </a:xfrm>
          <a:prstGeom prst="rect">
            <a:avLst/>
          </a:prstGeom>
        </p:spPr>
      </p:pic>
      <p:pic>
        <p:nvPicPr>
          <p:cNvPr id="4" name="Picture 3">
            <a:extLst>
              <a:ext uri="{FF2B5EF4-FFF2-40B4-BE49-F238E27FC236}">
                <a16:creationId xmlns:a16="http://schemas.microsoft.com/office/drawing/2014/main" id="{3BA66513-958E-49E8-A195-88497C27A647}"/>
              </a:ext>
            </a:extLst>
          </p:cNvPr>
          <p:cNvPicPr>
            <a:picLocks noChangeAspect="1"/>
          </p:cNvPicPr>
          <p:nvPr/>
        </p:nvPicPr>
        <p:blipFill>
          <a:blip r:embed="rId6"/>
          <a:stretch>
            <a:fillRect/>
          </a:stretch>
        </p:blipFill>
        <p:spPr>
          <a:xfrm>
            <a:off x="5424787" y="152403"/>
            <a:ext cx="2505673" cy="1377815"/>
          </a:xfrm>
          <a:prstGeom prst="rect">
            <a:avLst/>
          </a:prstGeom>
        </p:spPr>
      </p:pic>
      <p:pic>
        <p:nvPicPr>
          <p:cNvPr id="8" name="Picture 7">
            <a:extLst>
              <a:ext uri="{FF2B5EF4-FFF2-40B4-BE49-F238E27FC236}">
                <a16:creationId xmlns:a16="http://schemas.microsoft.com/office/drawing/2014/main" id="{6CF65A8B-6207-48FB-A0DC-372766A9EC13}"/>
              </a:ext>
            </a:extLst>
          </p:cNvPr>
          <p:cNvPicPr>
            <a:picLocks noChangeAspect="1"/>
          </p:cNvPicPr>
          <p:nvPr/>
        </p:nvPicPr>
        <p:blipFill>
          <a:blip r:embed="rId7"/>
          <a:stretch>
            <a:fillRect/>
          </a:stretch>
        </p:blipFill>
        <p:spPr>
          <a:xfrm>
            <a:off x="5845910" y="4949493"/>
            <a:ext cx="2334970" cy="1347333"/>
          </a:xfrm>
          <a:prstGeom prst="rect">
            <a:avLst/>
          </a:prstGeom>
        </p:spPr>
      </p:pic>
      <p:pic>
        <p:nvPicPr>
          <p:cNvPr id="15" name="Picture 14">
            <a:extLst>
              <a:ext uri="{FF2B5EF4-FFF2-40B4-BE49-F238E27FC236}">
                <a16:creationId xmlns:a16="http://schemas.microsoft.com/office/drawing/2014/main" id="{5803E8B9-6183-40F9-BC27-A16A32E58C22}"/>
              </a:ext>
            </a:extLst>
          </p:cNvPr>
          <p:cNvPicPr>
            <a:picLocks noChangeAspect="1"/>
          </p:cNvPicPr>
          <p:nvPr/>
        </p:nvPicPr>
        <p:blipFill rotWithShape="1">
          <a:blip r:embed="rId8"/>
          <a:srcRect l="4387" t="15423" r="6542" b="15161"/>
          <a:stretch/>
        </p:blipFill>
        <p:spPr>
          <a:xfrm>
            <a:off x="5972643" y="3571942"/>
            <a:ext cx="2649983" cy="1015663"/>
          </a:xfrm>
          <a:prstGeom prst="rect">
            <a:avLst/>
          </a:prstGeom>
        </p:spPr>
      </p:pic>
      <p:pic>
        <p:nvPicPr>
          <p:cNvPr id="20" name="Picture 19">
            <a:extLst>
              <a:ext uri="{FF2B5EF4-FFF2-40B4-BE49-F238E27FC236}">
                <a16:creationId xmlns:a16="http://schemas.microsoft.com/office/drawing/2014/main" id="{41A47419-85A0-4102-904E-1D406C00B072}"/>
              </a:ext>
            </a:extLst>
          </p:cNvPr>
          <p:cNvPicPr>
            <a:picLocks noChangeAspect="1"/>
          </p:cNvPicPr>
          <p:nvPr/>
        </p:nvPicPr>
        <p:blipFill rotWithShape="1">
          <a:blip r:embed="rId9"/>
          <a:srcRect l="5012" t="16058" r="10092" b="15944"/>
          <a:stretch/>
        </p:blipFill>
        <p:spPr>
          <a:xfrm>
            <a:off x="5544140" y="1975638"/>
            <a:ext cx="2649983" cy="1015663"/>
          </a:xfrm>
          <a:prstGeom prst="rect">
            <a:avLst/>
          </a:prstGeom>
        </p:spPr>
      </p:pic>
    </p:spTree>
    <p:extLst>
      <p:ext uri="{BB962C8B-B14F-4D97-AF65-F5344CB8AC3E}">
        <p14:creationId xmlns:p14="http://schemas.microsoft.com/office/powerpoint/2010/main" val="2079188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CADC48-DFD5-4924-BF63-7F4FEF1F720C}"/>
              </a:ext>
            </a:extLst>
          </p:cNvPr>
          <p:cNvSpPr txBox="1"/>
          <p:nvPr/>
        </p:nvSpPr>
        <p:spPr>
          <a:xfrm>
            <a:off x="3180866" y="786295"/>
            <a:ext cx="4726547" cy="1015663"/>
          </a:xfrm>
          <a:prstGeom prst="rect">
            <a:avLst/>
          </a:prstGeom>
          <a:noFill/>
        </p:spPr>
        <p:txBody>
          <a:bodyPr wrap="square" rtlCol="0">
            <a:spAutoFit/>
          </a:bodyPr>
          <a:lstStyle/>
          <a:p>
            <a:r>
              <a:rPr lang="en-US" sz="1200" dirty="0">
                <a:solidFill>
                  <a:schemeClr val="bg1"/>
                </a:solidFill>
                <a:latin typeface="Verdana" panose="020B0604030504040204" pitchFamily="34" charset="0"/>
                <a:ea typeface="Roboto" pitchFamily="2" charset="0"/>
              </a:rPr>
              <a:t>Name: </a:t>
            </a:r>
            <a:r>
              <a:rPr lang="en-US" sz="1200" b="1" dirty="0" err="1">
                <a:solidFill>
                  <a:schemeClr val="bg1"/>
                </a:solidFill>
                <a:latin typeface="Verdana" panose="020B0604030504040204" pitchFamily="34" charset="0"/>
                <a:ea typeface="Roboto" pitchFamily="2" charset="0"/>
              </a:rPr>
              <a:t>Lensa</a:t>
            </a:r>
            <a:endParaRPr lang="en-US" sz="1200" b="1" dirty="0">
              <a:solidFill>
                <a:schemeClr val="bg1"/>
              </a:solidFill>
              <a:latin typeface="Verdana" panose="020B0604030504040204" pitchFamily="34" charset="0"/>
              <a:ea typeface="Roboto" pitchFamily="2" charset="0"/>
            </a:endParaRPr>
          </a:p>
          <a:p>
            <a:r>
              <a:rPr lang="en-US" sz="1200" dirty="0">
                <a:solidFill>
                  <a:schemeClr val="bg1"/>
                </a:solidFill>
                <a:latin typeface="Verdana" panose="020B0604030504040204" pitchFamily="34" charset="0"/>
                <a:ea typeface="Roboto" pitchFamily="2" charset="0"/>
              </a:rPr>
              <a:t>Country of Origin: </a:t>
            </a:r>
            <a:r>
              <a:rPr lang="en-US" sz="1200" b="1" dirty="0">
                <a:solidFill>
                  <a:schemeClr val="bg1"/>
                </a:solidFill>
                <a:latin typeface="Verdana" panose="020B0604030504040204" pitchFamily="34" charset="0"/>
                <a:ea typeface="Roboto" pitchFamily="2" charset="0"/>
              </a:rPr>
              <a:t>Ethiopia</a:t>
            </a:r>
            <a:endParaRPr lang="en-US" sz="1200" dirty="0">
              <a:solidFill>
                <a:schemeClr val="bg1"/>
              </a:solidFill>
              <a:latin typeface="Verdana" panose="020B0604030504040204" pitchFamily="34" charset="0"/>
              <a:ea typeface="Roboto" pitchFamily="2" charset="0"/>
            </a:endParaRPr>
          </a:p>
          <a:p>
            <a:r>
              <a:rPr lang="en-US" sz="1200" dirty="0">
                <a:solidFill>
                  <a:schemeClr val="bg1"/>
                </a:solidFill>
                <a:latin typeface="Verdana" panose="020B0604030504040204" pitchFamily="34" charset="0"/>
                <a:ea typeface="Roboto" pitchFamily="2" charset="0"/>
              </a:rPr>
              <a:t>Country of Destination: </a:t>
            </a:r>
            <a:r>
              <a:rPr lang="en-US" sz="1200" b="1" dirty="0">
                <a:solidFill>
                  <a:schemeClr val="bg1"/>
                </a:solidFill>
                <a:latin typeface="Verdana" panose="020B0604030504040204" pitchFamily="34" charset="0"/>
                <a:ea typeface="Roboto" pitchFamily="2" charset="0"/>
              </a:rPr>
              <a:t>Lebanon</a:t>
            </a:r>
            <a:endParaRPr lang="en-US" sz="1200" dirty="0">
              <a:solidFill>
                <a:schemeClr val="bg1"/>
              </a:solidFill>
              <a:latin typeface="Verdana" panose="020B0604030504040204" pitchFamily="34" charset="0"/>
              <a:ea typeface="Roboto" pitchFamily="2" charset="0"/>
            </a:endParaRPr>
          </a:p>
          <a:p>
            <a:r>
              <a:rPr lang="en-US" sz="1200" i="1" dirty="0">
                <a:solidFill>
                  <a:schemeClr val="bg1"/>
                </a:solidFill>
                <a:latin typeface="Verdana" panose="020B0604030504040204" pitchFamily="34" charset="0"/>
                <a:ea typeface="Roboto" pitchFamily="2" charset="0"/>
              </a:rPr>
              <a:t>She jumped off a second floor balcony and broke both her legs in an attempt to escape her abusive employers.</a:t>
            </a:r>
          </a:p>
        </p:txBody>
      </p:sp>
      <p:sp>
        <p:nvSpPr>
          <p:cNvPr id="7" name="TextBox 6">
            <a:extLst>
              <a:ext uri="{FF2B5EF4-FFF2-40B4-BE49-F238E27FC236}">
                <a16:creationId xmlns:a16="http://schemas.microsoft.com/office/drawing/2014/main" id="{ADF04FBE-2DD9-47C3-9BC8-9DA1E52546B1}"/>
              </a:ext>
            </a:extLst>
          </p:cNvPr>
          <p:cNvSpPr txBox="1"/>
          <p:nvPr/>
        </p:nvSpPr>
        <p:spPr>
          <a:xfrm>
            <a:off x="3180867" y="2823837"/>
            <a:ext cx="5312208" cy="1015663"/>
          </a:xfrm>
          <a:prstGeom prst="rect">
            <a:avLst/>
          </a:prstGeom>
          <a:noFill/>
        </p:spPr>
        <p:txBody>
          <a:bodyPr wrap="square" rtlCol="0">
            <a:spAutoFit/>
          </a:bodyPr>
          <a:lstStyle/>
          <a:p>
            <a:r>
              <a:rPr lang="en-US" baseline="30000" dirty="0">
                <a:solidFill>
                  <a:schemeClr val="bg1"/>
                </a:solidFill>
                <a:latin typeface="Verdana" panose="020B0604030504040204" pitchFamily="34" charset="0"/>
                <a:ea typeface="Roboto" pitchFamily="2" charset="0"/>
              </a:rPr>
              <a:t>Name: </a:t>
            </a:r>
            <a:r>
              <a:rPr lang="en-US" b="1" baseline="30000" dirty="0">
                <a:solidFill>
                  <a:schemeClr val="bg1"/>
                </a:solidFill>
                <a:latin typeface="Verdana" panose="020B0604030504040204" pitchFamily="34" charset="0"/>
                <a:ea typeface="Roboto" pitchFamily="2" charset="0"/>
              </a:rPr>
              <a:t>Mary</a:t>
            </a:r>
          </a:p>
          <a:p>
            <a:r>
              <a:rPr lang="en-US" baseline="30000" dirty="0">
                <a:solidFill>
                  <a:schemeClr val="bg1"/>
                </a:solidFill>
                <a:latin typeface="Verdana" panose="020B0604030504040204" pitchFamily="34" charset="0"/>
                <a:ea typeface="Roboto" pitchFamily="2" charset="0"/>
              </a:rPr>
              <a:t>Country of Origin: </a:t>
            </a:r>
            <a:r>
              <a:rPr lang="en-US" b="1" baseline="30000" dirty="0">
                <a:solidFill>
                  <a:schemeClr val="bg1"/>
                </a:solidFill>
                <a:latin typeface="Verdana" panose="020B0604030504040204" pitchFamily="34" charset="0"/>
                <a:ea typeface="Roboto" pitchFamily="2" charset="0"/>
              </a:rPr>
              <a:t>Kenya</a:t>
            </a:r>
            <a:endParaRPr lang="en-US" baseline="30000" dirty="0">
              <a:solidFill>
                <a:schemeClr val="bg1"/>
              </a:solidFill>
              <a:latin typeface="Verdana" panose="020B0604030504040204" pitchFamily="34" charset="0"/>
              <a:ea typeface="Roboto" pitchFamily="2" charset="0"/>
            </a:endParaRPr>
          </a:p>
          <a:p>
            <a:r>
              <a:rPr lang="en-US" baseline="30000" dirty="0">
                <a:solidFill>
                  <a:schemeClr val="bg1"/>
                </a:solidFill>
                <a:latin typeface="Verdana" panose="020B0604030504040204" pitchFamily="34" charset="0"/>
                <a:ea typeface="Roboto" pitchFamily="2" charset="0"/>
              </a:rPr>
              <a:t>Country of Destination: </a:t>
            </a:r>
            <a:r>
              <a:rPr lang="en-US" b="1" baseline="30000" dirty="0">
                <a:solidFill>
                  <a:schemeClr val="bg1"/>
                </a:solidFill>
                <a:latin typeface="Verdana" panose="020B0604030504040204" pitchFamily="34" charset="0"/>
                <a:ea typeface="Roboto" pitchFamily="2" charset="0"/>
              </a:rPr>
              <a:t>Jordan</a:t>
            </a:r>
            <a:endParaRPr lang="en-US" baseline="30000" dirty="0">
              <a:solidFill>
                <a:schemeClr val="bg1"/>
              </a:solidFill>
              <a:latin typeface="Verdana" panose="020B0604030504040204" pitchFamily="34" charset="0"/>
              <a:ea typeface="Roboto" pitchFamily="2" charset="0"/>
            </a:endParaRPr>
          </a:p>
          <a:p>
            <a:r>
              <a:rPr lang="en-US" i="1" baseline="30000" dirty="0">
                <a:solidFill>
                  <a:schemeClr val="bg1"/>
                </a:solidFill>
                <a:latin typeface="Verdana" panose="020B0604030504040204" pitchFamily="34" charset="0"/>
                <a:ea typeface="Roboto" pitchFamily="2" charset="0"/>
              </a:rPr>
              <a:t>She was set ablaze by her employer and subsequently died from the burns.</a:t>
            </a:r>
          </a:p>
        </p:txBody>
      </p:sp>
      <p:sp>
        <p:nvSpPr>
          <p:cNvPr id="14" name="TextBox 13">
            <a:extLst>
              <a:ext uri="{FF2B5EF4-FFF2-40B4-BE49-F238E27FC236}">
                <a16:creationId xmlns:a16="http://schemas.microsoft.com/office/drawing/2014/main" id="{9BA8D8FD-E389-4450-A9A5-5B52F30C307A}"/>
              </a:ext>
            </a:extLst>
          </p:cNvPr>
          <p:cNvSpPr txBox="1"/>
          <p:nvPr/>
        </p:nvSpPr>
        <p:spPr>
          <a:xfrm>
            <a:off x="3229661" y="4490406"/>
            <a:ext cx="4726547" cy="1200329"/>
          </a:xfrm>
          <a:prstGeom prst="rect">
            <a:avLst/>
          </a:prstGeom>
          <a:noFill/>
        </p:spPr>
        <p:txBody>
          <a:bodyPr wrap="square" rtlCol="0">
            <a:spAutoFit/>
          </a:bodyPr>
          <a:lstStyle/>
          <a:p>
            <a:r>
              <a:rPr lang="en-US" sz="1200" dirty="0">
                <a:solidFill>
                  <a:schemeClr val="bg1"/>
                </a:solidFill>
                <a:latin typeface="Verdana" panose="020B0604030504040204" pitchFamily="34" charset="0"/>
                <a:ea typeface="Roboto" pitchFamily="2" charset="0"/>
              </a:rPr>
              <a:t>Name: </a:t>
            </a:r>
            <a:r>
              <a:rPr lang="en-US" sz="1200" b="1" dirty="0" err="1">
                <a:solidFill>
                  <a:schemeClr val="bg1"/>
                </a:solidFill>
                <a:latin typeface="Verdana" panose="020B0604030504040204" pitchFamily="34" charset="0"/>
                <a:ea typeface="Roboto" pitchFamily="2" charset="0"/>
              </a:rPr>
              <a:t>Sumiati</a:t>
            </a:r>
            <a:endParaRPr lang="en-US" sz="1200" b="1" dirty="0">
              <a:solidFill>
                <a:schemeClr val="bg1"/>
              </a:solidFill>
              <a:latin typeface="Verdana" panose="020B0604030504040204" pitchFamily="34" charset="0"/>
              <a:ea typeface="Roboto" pitchFamily="2" charset="0"/>
            </a:endParaRPr>
          </a:p>
          <a:p>
            <a:r>
              <a:rPr lang="en-US" sz="1200" dirty="0">
                <a:solidFill>
                  <a:schemeClr val="bg1"/>
                </a:solidFill>
                <a:latin typeface="Verdana" panose="020B0604030504040204" pitchFamily="34" charset="0"/>
                <a:ea typeface="Roboto" pitchFamily="2" charset="0"/>
              </a:rPr>
              <a:t>Country of Origin: </a:t>
            </a:r>
            <a:r>
              <a:rPr lang="en-US" sz="1200" b="1" dirty="0">
                <a:solidFill>
                  <a:schemeClr val="bg1"/>
                </a:solidFill>
                <a:latin typeface="Verdana" panose="020B0604030504040204" pitchFamily="34" charset="0"/>
                <a:ea typeface="Roboto" pitchFamily="2" charset="0"/>
              </a:rPr>
              <a:t>Indonesia</a:t>
            </a:r>
            <a:endParaRPr lang="en-US" sz="1200" dirty="0">
              <a:solidFill>
                <a:schemeClr val="bg1"/>
              </a:solidFill>
              <a:latin typeface="Verdana" panose="020B0604030504040204" pitchFamily="34" charset="0"/>
              <a:ea typeface="Roboto" pitchFamily="2" charset="0"/>
            </a:endParaRPr>
          </a:p>
          <a:p>
            <a:r>
              <a:rPr lang="en-US" sz="1200" dirty="0">
                <a:solidFill>
                  <a:schemeClr val="bg1"/>
                </a:solidFill>
                <a:latin typeface="Verdana" panose="020B0604030504040204" pitchFamily="34" charset="0"/>
                <a:ea typeface="Roboto" pitchFamily="2" charset="0"/>
              </a:rPr>
              <a:t>Country of Destination: </a:t>
            </a:r>
            <a:r>
              <a:rPr lang="en-US" sz="1200" b="1" dirty="0">
                <a:solidFill>
                  <a:schemeClr val="bg1"/>
                </a:solidFill>
                <a:latin typeface="Verdana" panose="020B0604030504040204" pitchFamily="34" charset="0"/>
                <a:ea typeface="Roboto" pitchFamily="2" charset="0"/>
              </a:rPr>
              <a:t>Saudi Arabia</a:t>
            </a:r>
            <a:endParaRPr lang="en-US" sz="1200" dirty="0">
              <a:solidFill>
                <a:schemeClr val="bg1"/>
              </a:solidFill>
              <a:latin typeface="Verdana" panose="020B0604030504040204" pitchFamily="34" charset="0"/>
              <a:ea typeface="Roboto" pitchFamily="2" charset="0"/>
            </a:endParaRPr>
          </a:p>
          <a:p>
            <a:r>
              <a:rPr lang="en-US" sz="1200" i="1" dirty="0">
                <a:solidFill>
                  <a:schemeClr val="bg1"/>
                </a:solidFill>
                <a:latin typeface="Verdana" panose="020B0604030504040204" pitchFamily="34" charset="0"/>
                <a:ea typeface="Roboto" pitchFamily="2" charset="0"/>
              </a:rPr>
              <a:t>She was beaten violently by her employer who also burned her head with hot iron and mutilated her with scissors, leaving her with internal bleeding.</a:t>
            </a:r>
          </a:p>
        </p:txBody>
      </p:sp>
      <p:pic>
        <p:nvPicPr>
          <p:cNvPr id="20" name="Picture 19">
            <a:extLst>
              <a:ext uri="{FF2B5EF4-FFF2-40B4-BE49-F238E27FC236}">
                <a16:creationId xmlns:a16="http://schemas.microsoft.com/office/drawing/2014/main" id="{D5A63EA3-0F4E-4017-989A-E194CD53E52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77747" y="2454127"/>
            <a:ext cx="2103120" cy="1513004"/>
          </a:xfrm>
          <a:prstGeom prst="rect">
            <a:avLst/>
          </a:prstGeom>
        </p:spPr>
      </p:pic>
      <p:pic>
        <p:nvPicPr>
          <p:cNvPr id="22" name="Picture 21">
            <a:extLst>
              <a:ext uri="{FF2B5EF4-FFF2-40B4-BE49-F238E27FC236}">
                <a16:creationId xmlns:a16="http://schemas.microsoft.com/office/drawing/2014/main" id="{038C895B-3A8E-46BC-BA6D-DED2CCA6D88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7747" y="4436306"/>
            <a:ext cx="2103119" cy="1263237"/>
          </a:xfrm>
          <a:prstGeom prst="rect">
            <a:avLst/>
          </a:prstGeom>
        </p:spPr>
      </p:pic>
      <p:pic>
        <p:nvPicPr>
          <p:cNvPr id="24" name="Picture 23">
            <a:extLst>
              <a:ext uri="{FF2B5EF4-FFF2-40B4-BE49-F238E27FC236}">
                <a16:creationId xmlns:a16="http://schemas.microsoft.com/office/drawing/2014/main" id="{487EC953-C281-4948-BB2D-074505077BD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77746" y="367783"/>
            <a:ext cx="2103119" cy="1720610"/>
          </a:xfrm>
          <a:prstGeom prst="rect">
            <a:avLst/>
          </a:prstGeom>
        </p:spPr>
      </p:pic>
      <p:pic>
        <p:nvPicPr>
          <p:cNvPr id="4" name="Picture 3">
            <a:extLst>
              <a:ext uri="{FF2B5EF4-FFF2-40B4-BE49-F238E27FC236}">
                <a16:creationId xmlns:a16="http://schemas.microsoft.com/office/drawing/2014/main" id="{CB239A66-A42C-4AB0-961D-38D63BEBDC74}"/>
              </a:ext>
            </a:extLst>
          </p:cNvPr>
          <p:cNvPicPr>
            <a:picLocks noChangeAspect="1"/>
          </p:cNvPicPr>
          <p:nvPr/>
        </p:nvPicPr>
        <p:blipFill rotWithShape="1">
          <a:blip r:embed="rId5"/>
          <a:srcRect t="16926" r="31867" b="16354"/>
          <a:stretch/>
        </p:blipFill>
        <p:spPr>
          <a:xfrm>
            <a:off x="5939872" y="4103903"/>
            <a:ext cx="2255488" cy="964021"/>
          </a:xfrm>
          <a:prstGeom prst="rect">
            <a:avLst/>
          </a:prstGeom>
        </p:spPr>
      </p:pic>
      <p:pic>
        <p:nvPicPr>
          <p:cNvPr id="6" name="Picture 5">
            <a:extLst>
              <a:ext uri="{FF2B5EF4-FFF2-40B4-BE49-F238E27FC236}">
                <a16:creationId xmlns:a16="http://schemas.microsoft.com/office/drawing/2014/main" id="{3B934968-2802-40C9-83E7-DB08F9367644}"/>
              </a:ext>
            </a:extLst>
          </p:cNvPr>
          <p:cNvPicPr>
            <a:picLocks noChangeAspect="1"/>
          </p:cNvPicPr>
          <p:nvPr/>
        </p:nvPicPr>
        <p:blipFill rotWithShape="1">
          <a:blip r:embed="rId6"/>
          <a:srcRect l="4603" t="19758" r="31867" b="16744"/>
          <a:stretch/>
        </p:blipFill>
        <p:spPr>
          <a:xfrm>
            <a:off x="5801632" y="2511540"/>
            <a:ext cx="2103120" cy="917460"/>
          </a:xfrm>
          <a:prstGeom prst="rect">
            <a:avLst/>
          </a:prstGeom>
        </p:spPr>
      </p:pic>
      <p:pic>
        <p:nvPicPr>
          <p:cNvPr id="9" name="Picture 8">
            <a:extLst>
              <a:ext uri="{FF2B5EF4-FFF2-40B4-BE49-F238E27FC236}">
                <a16:creationId xmlns:a16="http://schemas.microsoft.com/office/drawing/2014/main" id="{5060F530-1895-4356-91F1-8A0BBC5C4083}"/>
              </a:ext>
            </a:extLst>
          </p:cNvPr>
          <p:cNvPicPr>
            <a:picLocks noChangeAspect="1"/>
          </p:cNvPicPr>
          <p:nvPr/>
        </p:nvPicPr>
        <p:blipFill>
          <a:blip r:embed="rId7"/>
          <a:stretch>
            <a:fillRect/>
          </a:stretch>
        </p:blipFill>
        <p:spPr>
          <a:xfrm>
            <a:off x="5544139" y="246175"/>
            <a:ext cx="2505673" cy="1377815"/>
          </a:xfrm>
          <a:prstGeom prst="rect">
            <a:avLst/>
          </a:prstGeom>
        </p:spPr>
      </p:pic>
    </p:spTree>
    <p:extLst>
      <p:ext uri="{BB962C8B-B14F-4D97-AF65-F5344CB8AC3E}">
        <p14:creationId xmlns:p14="http://schemas.microsoft.com/office/powerpoint/2010/main" val="3778424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836DAC-14F5-4153-BD69-88F6B3995713}"/>
              </a:ext>
            </a:extLst>
          </p:cNvPr>
          <p:cNvSpPr txBox="1"/>
          <p:nvPr/>
        </p:nvSpPr>
        <p:spPr>
          <a:xfrm>
            <a:off x="2270479" y="2767280"/>
            <a:ext cx="7651041" cy="1323439"/>
          </a:xfrm>
          <a:prstGeom prst="rect">
            <a:avLst/>
          </a:prstGeom>
          <a:noFill/>
        </p:spPr>
        <p:txBody>
          <a:bodyPr wrap="square" rtlCol="0">
            <a:spAutoFit/>
          </a:bodyPr>
          <a:lstStyle/>
          <a:p>
            <a:pPr algn="ctr"/>
            <a:r>
              <a:rPr lang="en-US" sz="3600" b="1" dirty="0">
                <a:solidFill>
                  <a:schemeClr val="bg1"/>
                </a:solidFill>
                <a:latin typeface="Verdana" panose="020B0604030504040204" pitchFamily="34" charset="0"/>
                <a:ea typeface="Roboto" pitchFamily="2" charset="0"/>
              </a:rPr>
              <a:t>HALL OF HOPE FOR</a:t>
            </a:r>
          </a:p>
          <a:p>
            <a:pPr algn="ctr"/>
            <a:r>
              <a:rPr lang="en-US" sz="4400" b="1" dirty="0">
                <a:solidFill>
                  <a:srgbClr val="00B050"/>
                </a:solidFill>
                <a:latin typeface="Verdana" panose="020B0604030504040204" pitchFamily="34" charset="0"/>
                <a:ea typeface="Roboto" pitchFamily="2" charset="0"/>
              </a:rPr>
              <a:t>DECENT WORK</a:t>
            </a:r>
          </a:p>
        </p:txBody>
      </p:sp>
    </p:spTree>
    <p:extLst>
      <p:ext uri="{BB962C8B-B14F-4D97-AF65-F5344CB8AC3E}">
        <p14:creationId xmlns:p14="http://schemas.microsoft.com/office/powerpoint/2010/main" val="2752424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1C0306-CC6B-4629-88EC-23B12E0D8B25}"/>
              </a:ext>
            </a:extLst>
          </p:cNvPr>
          <p:cNvSpPr txBox="1"/>
          <p:nvPr/>
        </p:nvSpPr>
        <p:spPr>
          <a:xfrm>
            <a:off x="2052033" y="218941"/>
            <a:ext cx="8087933" cy="400110"/>
          </a:xfrm>
          <a:prstGeom prst="rect">
            <a:avLst/>
          </a:prstGeom>
          <a:noFill/>
        </p:spPr>
        <p:txBody>
          <a:bodyPr wrap="square" rtlCol="0">
            <a:spAutoFit/>
          </a:bodyPr>
          <a:lstStyle/>
          <a:p>
            <a:pPr algn="ctr"/>
            <a:r>
              <a:rPr lang="en-US" sz="2000" b="1" dirty="0">
                <a:solidFill>
                  <a:srgbClr val="00B050"/>
                </a:solidFill>
                <a:latin typeface="Verdana" panose="020B0604030504040204" pitchFamily="34" charset="0"/>
                <a:ea typeface="Roboto" pitchFamily="2" charset="0"/>
              </a:rPr>
              <a:t>ATTRIBUTES OF DEADLY WORK versus DECENT WORK</a:t>
            </a:r>
          </a:p>
        </p:txBody>
      </p:sp>
      <p:sp>
        <p:nvSpPr>
          <p:cNvPr id="3" name="TextBox 2">
            <a:extLst>
              <a:ext uri="{FF2B5EF4-FFF2-40B4-BE49-F238E27FC236}">
                <a16:creationId xmlns:a16="http://schemas.microsoft.com/office/drawing/2014/main" id="{080B3E8D-0E38-45E2-AEDE-C06C762F4017}"/>
              </a:ext>
            </a:extLst>
          </p:cNvPr>
          <p:cNvSpPr txBox="1"/>
          <p:nvPr/>
        </p:nvSpPr>
        <p:spPr>
          <a:xfrm>
            <a:off x="978794" y="824248"/>
            <a:ext cx="2601532" cy="338554"/>
          </a:xfrm>
          <a:prstGeom prst="rect">
            <a:avLst/>
          </a:prstGeom>
          <a:noFill/>
        </p:spPr>
        <p:txBody>
          <a:bodyPr wrap="square" rtlCol="0">
            <a:spAutoFit/>
          </a:bodyPr>
          <a:lstStyle/>
          <a:p>
            <a:r>
              <a:rPr lang="en-US" sz="1600" b="1" dirty="0">
                <a:solidFill>
                  <a:schemeClr val="bg1"/>
                </a:solidFill>
                <a:latin typeface="Verdana" panose="020B0604030504040204" pitchFamily="34" charset="0"/>
                <a:ea typeface="Roboto" pitchFamily="2" charset="0"/>
              </a:rPr>
              <a:t>Seized Passports</a:t>
            </a:r>
            <a:endParaRPr lang="en-US" sz="1600" dirty="0">
              <a:solidFill>
                <a:schemeClr val="bg1"/>
              </a:solidFill>
              <a:latin typeface="Verdana" panose="020B0604030504040204" pitchFamily="34" charset="0"/>
              <a:ea typeface="Roboto" pitchFamily="2" charset="0"/>
            </a:endParaRPr>
          </a:p>
        </p:txBody>
      </p:sp>
      <p:sp>
        <p:nvSpPr>
          <p:cNvPr id="4" name="TextBox 3">
            <a:extLst>
              <a:ext uri="{FF2B5EF4-FFF2-40B4-BE49-F238E27FC236}">
                <a16:creationId xmlns:a16="http://schemas.microsoft.com/office/drawing/2014/main" id="{E8ED051C-F371-4406-B92B-0FAB2BCBCFE3}"/>
              </a:ext>
            </a:extLst>
          </p:cNvPr>
          <p:cNvSpPr txBox="1"/>
          <p:nvPr/>
        </p:nvSpPr>
        <p:spPr>
          <a:xfrm>
            <a:off x="978794" y="2223528"/>
            <a:ext cx="2601532" cy="338554"/>
          </a:xfrm>
          <a:prstGeom prst="rect">
            <a:avLst/>
          </a:prstGeom>
          <a:noFill/>
        </p:spPr>
        <p:txBody>
          <a:bodyPr wrap="square" rtlCol="0">
            <a:spAutoFit/>
          </a:bodyPr>
          <a:lstStyle/>
          <a:p>
            <a:r>
              <a:rPr lang="en-US" sz="1600" b="1" dirty="0">
                <a:solidFill>
                  <a:schemeClr val="bg1"/>
                </a:solidFill>
                <a:latin typeface="Verdana" panose="020B0604030504040204" pitchFamily="34" charset="0"/>
                <a:ea typeface="Roboto" pitchFamily="2" charset="0"/>
              </a:rPr>
              <a:t>Sexual Harassment</a:t>
            </a:r>
            <a:endParaRPr lang="en-US" sz="1600" dirty="0">
              <a:solidFill>
                <a:schemeClr val="bg1"/>
              </a:solidFill>
              <a:latin typeface="Verdana" panose="020B0604030504040204" pitchFamily="34" charset="0"/>
              <a:ea typeface="Roboto" pitchFamily="2" charset="0"/>
            </a:endParaRPr>
          </a:p>
        </p:txBody>
      </p:sp>
      <p:sp>
        <p:nvSpPr>
          <p:cNvPr id="5" name="TextBox 4">
            <a:extLst>
              <a:ext uri="{FF2B5EF4-FFF2-40B4-BE49-F238E27FC236}">
                <a16:creationId xmlns:a16="http://schemas.microsoft.com/office/drawing/2014/main" id="{F230C06B-0B56-4C46-B51D-8646EA4C6624}"/>
              </a:ext>
            </a:extLst>
          </p:cNvPr>
          <p:cNvSpPr txBox="1"/>
          <p:nvPr/>
        </p:nvSpPr>
        <p:spPr>
          <a:xfrm>
            <a:off x="888642" y="3611232"/>
            <a:ext cx="2601532" cy="584775"/>
          </a:xfrm>
          <a:prstGeom prst="rect">
            <a:avLst/>
          </a:prstGeom>
          <a:noFill/>
        </p:spPr>
        <p:txBody>
          <a:bodyPr wrap="square" rtlCol="0">
            <a:spAutoFit/>
          </a:bodyPr>
          <a:lstStyle/>
          <a:p>
            <a:r>
              <a:rPr lang="en-US" sz="1600" b="1" dirty="0">
                <a:solidFill>
                  <a:schemeClr val="bg1"/>
                </a:solidFill>
                <a:latin typeface="Verdana" panose="020B0604030504040204" pitchFamily="34" charset="0"/>
                <a:ea typeface="Roboto" pitchFamily="2" charset="0"/>
              </a:rPr>
              <a:t>Unpaid/ delayed/</a:t>
            </a:r>
          </a:p>
          <a:p>
            <a:r>
              <a:rPr lang="en-US" sz="1600" b="1" dirty="0">
                <a:solidFill>
                  <a:schemeClr val="bg1"/>
                </a:solidFill>
                <a:latin typeface="Verdana" panose="020B0604030504040204" pitchFamily="34" charset="0"/>
                <a:ea typeface="Roboto" pitchFamily="2" charset="0"/>
              </a:rPr>
              <a:t>reduced salaries</a:t>
            </a:r>
            <a:endParaRPr lang="en-US" sz="1600" dirty="0">
              <a:solidFill>
                <a:schemeClr val="bg1"/>
              </a:solidFill>
              <a:latin typeface="Verdana" panose="020B0604030504040204" pitchFamily="34" charset="0"/>
              <a:ea typeface="Roboto" pitchFamily="2" charset="0"/>
            </a:endParaRPr>
          </a:p>
        </p:txBody>
      </p:sp>
      <p:sp>
        <p:nvSpPr>
          <p:cNvPr id="6" name="TextBox 5">
            <a:extLst>
              <a:ext uri="{FF2B5EF4-FFF2-40B4-BE49-F238E27FC236}">
                <a16:creationId xmlns:a16="http://schemas.microsoft.com/office/drawing/2014/main" id="{838DF409-F5DA-406C-90BD-50B1E140B4E5}"/>
              </a:ext>
            </a:extLst>
          </p:cNvPr>
          <p:cNvSpPr txBox="1"/>
          <p:nvPr/>
        </p:nvSpPr>
        <p:spPr>
          <a:xfrm>
            <a:off x="888642" y="5086156"/>
            <a:ext cx="2601532" cy="338554"/>
          </a:xfrm>
          <a:prstGeom prst="rect">
            <a:avLst/>
          </a:prstGeom>
          <a:noFill/>
        </p:spPr>
        <p:txBody>
          <a:bodyPr wrap="square" rtlCol="0">
            <a:spAutoFit/>
          </a:bodyPr>
          <a:lstStyle/>
          <a:p>
            <a:r>
              <a:rPr lang="en-US" sz="1600" b="1" dirty="0">
                <a:solidFill>
                  <a:schemeClr val="bg1"/>
                </a:solidFill>
                <a:latin typeface="Verdana" panose="020B0604030504040204" pitchFamily="34" charset="0"/>
                <a:ea typeface="Roboto" pitchFamily="2" charset="0"/>
              </a:rPr>
              <a:t>No day off</a:t>
            </a:r>
            <a:endParaRPr lang="en-US" sz="1600" dirty="0">
              <a:solidFill>
                <a:schemeClr val="bg1"/>
              </a:solidFill>
              <a:latin typeface="Verdana" panose="020B0604030504040204" pitchFamily="34" charset="0"/>
              <a:ea typeface="Roboto" pitchFamily="2" charset="0"/>
            </a:endParaRPr>
          </a:p>
        </p:txBody>
      </p:sp>
      <p:sp>
        <p:nvSpPr>
          <p:cNvPr id="10" name="TextBox 9">
            <a:extLst>
              <a:ext uri="{FF2B5EF4-FFF2-40B4-BE49-F238E27FC236}">
                <a16:creationId xmlns:a16="http://schemas.microsoft.com/office/drawing/2014/main" id="{AC6CC8AD-5ECA-4092-ABD5-2FE2025F5119}"/>
              </a:ext>
            </a:extLst>
          </p:cNvPr>
          <p:cNvSpPr txBox="1"/>
          <p:nvPr/>
        </p:nvSpPr>
        <p:spPr>
          <a:xfrm>
            <a:off x="6478073" y="824248"/>
            <a:ext cx="2601532" cy="584775"/>
          </a:xfrm>
          <a:prstGeom prst="rect">
            <a:avLst/>
          </a:prstGeom>
          <a:noFill/>
        </p:spPr>
        <p:txBody>
          <a:bodyPr wrap="square" rtlCol="0">
            <a:spAutoFit/>
          </a:bodyPr>
          <a:lstStyle/>
          <a:p>
            <a:r>
              <a:rPr lang="en-US" sz="1600" b="1" dirty="0">
                <a:solidFill>
                  <a:schemeClr val="bg1"/>
                </a:solidFill>
                <a:latin typeface="Verdana" panose="020B0604030504040204" pitchFamily="34" charset="0"/>
                <a:ea typeface="Roboto" pitchFamily="2" charset="0"/>
              </a:rPr>
              <a:t>The right to keep their own passports</a:t>
            </a:r>
            <a:endParaRPr lang="en-US" sz="1600" dirty="0">
              <a:solidFill>
                <a:schemeClr val="bg1"/>
              </a:solidFill>
              <a:latin typeface="Verdana" panose="020B0604030504040204" pitchFamily="34" charset="0"/>
              <a:ea typeface="Roboto" pitchFamily="2" charset="0"/>
            </a:endParaRPr>
          </a:p>
        </p:txBody>
      </p:sp>
      <p:sp>
        <p:nvSpPr>
          <p:cNvPr id="12" name="TextBox 11">
            <a:extLst>
              <a:ext uri="{FF2B5EF4-FFF2-40B4-BE49-F238E27FC236}">
                <a16:creationId xmlns:a16="http://schemas.microsoft.com/office/drawing/2014/main" id="{1184D084-853B-4847-BD8D-75F0AC62F884}"/>
              </a:ext>
            </a:extLst>
          </p:cNvPr>
          <p:cNvSpPr txBox="1"/>
          <p:nvPr/>
        </p:nvSpPr>
        <p:spPr>
          <a:xfrm>
            <a:off x="6568225" y="2034863"/>
            <a:ext cx="2601532" cy="830997"/>
          </a:xfrm>
          <a:prstGeom prst="rect">
            <a:avLst/>
          </a:prstGeom>
          <a:noFill/>
        </p:spPr>
        <p:txBody>
          <a:bodyPr wrap="square" rtlCol="0">
            <a:spAutoFit/>
          </a:bodyPr>
          <a:lstStyle/>
          <a:p>
            <a:r>
              <a:rPr lang="en-US" sz="1600" b="1" dirty="0">
                <a:solidFill>
                  <a:schemeClr val="bg1"/>
                </a:solidFill>
                <a:latin typeface="Verdana" panose="020B0604030504040204" pitchFamily="34" charset="0"/>
                <a:ea typeface="Roboto" pitchFamily="2" charset="0"/>
              </a:rPr>
              <a:t>Protection against all forms of </a:t>
            </a:r>
          </a:p>
          <a:p>
            <a:r>
              <a:rPr lang="en-US" sz="1600" b="1" dirty="0">
                <a:solidFill>
                  <a:schemeClr val="bg1"/>
                </a:solidFill>
                <a:latin typeface="Verdana" panose="020B0604030504040204" pitchFamily="34" charset="0"/>
                <a:ea typeface="Roboto" pitchFamily="2" charset="0"/>
              </a:rPr>
              <a:t>sexual harassment</a:t>
            </a:r>
            <a:endParaRPr lang="en-US" sz="1600" dirty="0">
              <a:solidFill>
                <a:schemeClr val="bg1"/>
              </a:solidFill>
              <a:latin typeface="Verdana" panose="020B0604030504040204" pitchFamily="34" charset="0"/>
              <a:ea typeface="Roboto" pitchFamily="2" charset="0"/>
            </a:endParaRPr>
          </a:p>
        </p:txBody>
      </p:sp>
      <p:sp>
        <p:nvSpPr>
          <p:cNvPr id="13" name="TextBox 12">
            <a:extLst>
              <a:ext uri="{FF2B5EF4-FFF2-40B4-BE49-F238E27FC236}">
                <a16:creationId xmlns:a16="http://schemas.microsoft.com/office/drawing/2014/main" id="{34372748-601C-4F54-A706-23DA473AF93A}"/>
              </a:ext>
            </a:extLst>
          </p:cNvPr>
          <p:cNvSpPr txBox="1"/>
          <p:nvPr/>
        </p:nvSpPr>
        <p:spPr>
          <a:xfrm>
            <a:off x="6568225" y="3636990"/>
            <a:ext cx="2601532" cy="584775"/>
          </a:xfrm>
          <a:prstGeom prst="rect">
            <a:avLst/>
          </a:prstGeom>
          <a:noFill/>
        </p:spPr>
        <p:txBody>
          <a:bodyPr wrap="square" rtlCol="0">
            <a:spAutoFit/>
          </a:bodyPr>
          <a:lstStyle/>
          <a:p>
            <a:r>
              <a:rPr lang="en-US" sz="1600" b="1" dirty="0">
                <a:solidFill>
                  <a:schemeClr val="bg1"/>
                </a:solidFill>
                <a:latin typeface="Verdana" panose="020B0604030504040204" pitchFamily="34" charset="0"/>
                <a:ea typeface="Roboto" pitchFamily="2" charset="0"/>
              </a:rPr>
              <a:t>Regularly paid salaries</a:t>
            </a:r>
            <a:r>
              <a:rPr lang="en-US" sz="1600" dirty="0">
                <a:solidFill>
                  <a:schemeClr val="bg1"/>
                </a:solidFill>
                <a:latin typeface="Verdana" panose="020B0604030504040204" pitchFamily="34" charset="0"/>
                <a:ea typeface="Roboto" pitchFamily="2" charset="0"/>
              </a:rPr>
              <a:t>	</a:t>
            </a:r>
          </a:p>
        </p:txBody>
      </p:sp>
      <p:sp>
        <p:nvSpPr>
          <p:cNvPr id="15" name="TextBox 14">
            <a:extLst>
              <a:ext uri="{FF2B5EF4-FFF2-40B4-BE49-F238E27FC236}">
                <a16:creationId xmlns:a16="http://schemas.microsoft.com/office/drawing/2014/main" id="{A0E43FFA-A7E8-4C52-AA75-12094FEBA244}"/>
              </a:ext>
            </a:extLst>
          </p:cNvPr>
          <p:cNvSpPr txBox="1"/>
          <p:nvPr/>
        </p:nvSpPr>
        <p:spPr>
          <a:xfrm>
            <a:off x="6568225" y="4950548"/>
            <a:ext cx="2601532" cy="584775"/>
          </a:xfrm>
          <a:prstGeom prst="rect">
            <a:avLst/>
          </a:prstGeom>
          <a:noFill/>
        </p:spPr>
        <p:txBody>
          <a:bodyPr wrap="square" rtlCol="0">
            <a:spAutoFit/>
          </a:bodyPr>
          <a:lstStyle/>
          <a:p>
            <a:r>
              <a:rPr lang="en-US" sz="1600" b="1" dirty="0">
                <a:solidFill>
                  <a:schemeClr val="bg1"/>
                </a:solidFill>
                <a:latin typeface="Verdana" panose="020B0604030504040204" pitchFamily="34" charset="0"/>
                <a:ea typeface="Roboto" pitchFamily="2" charset="0"/>
              </a:rPr>
              <a:t>Regular weekly day off</a:t>
            </a:r>
          </a:p>
        </p:txBody>
      </p:sp>
      <p:pic>
        <p:nvPicPr>
          <p:cNvPr id="17" name="Picture 16">
            <a:extLst>
              <a:ext uri="{FF2B5EF4-FFF2-40B4-BE49-F238E27FC236}">
                <a16:creationId xmlns:a16="http://schemas.microsoft.com/office/drawing/2014/main" id="{19E6502E-445E-4BC2-8E90-004F83C5D936}"/>
              </a:ext>
            </a:extLst>
          </p:cNvPr>
          <p:cNvPicPr>
            <a:picLocks noChangeAspect="1"/>
          </p:cNvPicPr>
          <p:nvPr/>
        </p:nvPicPr>
        <p:blipFill>
          <a:blip r:embed="rId2"/>
          <a:stretch>
            <a:fillRect/>
          </a:stretch>
        </p:blipFill>
        <p:spPr>
          <a:xfrm>
            <a:off x="3695672" y="4740113"/>
            <a:ext cx="1184303" cy="1152792"/>
          </a:xfrm>
          <a:prstGeom prst="rect">
            <a:avLst/>
          </a:prstGeom>
        </p:spPr>
      </p:pic>
      <p:pic>
        <p:nvPicPr>
          <p:cNvPr id="19" name="Picture 18">
            <a:extLst>
              <a:ext uri="{FF2B5EF4-FFF2-40B4-BE49-F238E27FC236}">
                <a16:creationId xmlns:a16="http://schemas.microsoft.com/office/drawing/2014/main" id="{26C4635C-8964-45BA-9E4B-665D8C782212}"/>
              </a:ext>
            </a:extLst>
          </p:cNvPr>
          <p:cNvPicPr>
            <a:picLocks noChangeAspect="1"/>
          </p:cNvPicPr>
          <p:nvPr/>
        </p:nvPicPr>
        <p:blipFill>
          <a:blip r:embed="rId3"/>
          <a:stretch>
            <a:fillRect/>
          </a:stretch>
        </p:blipFill>
        <p:spPr>
          <a:xfrm>
            <a:off x="9009962" y="4810947"/>
            <a:ext cx="1187007" cy="1152792"/>
          </a:xfrm>
          <a:prstGeom prst="rect">
            <a:avLst/>
          </a:prstGeom>
        </p:spPr>
      </p:pic>
      <p:pic>
        <p:nvPicPr>
          <p:cNvPr id="37" name="Picture 36">
            <a:extLst>
              <a:ext uri="{FF2B5EF4-FFF2-40B4-BE49-F238E27FC236}">
                <a16:creationId xmlns:a16="http://schemas.microsoft.com/office/drawing/2014/main" id="{74EF11AF-A5B2-4EA0-9330-4AE6EE385D9F}"/>
              </a:ext>
            </a:extLst>
          </p:cNvPr>
          <p:cNvPicPr>
            <a:picLocks noChangeAspect="1"/>
          </p:cNvPicPr>
          <p:nvPr/>
        </p:nvPicPr>
        <p:blipFill>
          <a:blip r:embed="rId4"/>
          <a:stretch>
            <a:fillRect/>
          </a:stretch>
        </p:blipFill>
        <p:spPr>
          <a:xfrm>
            <a:off x="9010565" y="1917929"/>
            <a:ext cx="1185803" cy="1151622"/>
          </a:xfrm>
          <a:prstGeom prst="rect">
            <a:avLst/>
          </a:prstGeom>
        </p:spPr>
      </p:pic>
      <p:pic>
        <p:nvPicPr>
          <p:cNvPr id="39" name="Picture 38">
            <a:extLst>
              <a:ext uri="{FF2B5EF4-FFF2-40B4-BE49-F238E27FC236}">
                <a16:creationId xmlns:a16="http://schemas.microsoft.com/office/drawing/2014/main" id="{142DFB10-D872-4D79-9C2A-A0364701C97E}"/>
              </a:ext>
            </a:extLst>
          </p:cNvPr>
          <p:cNvPicPr>
            <a:picLocks noChangeAspect="1"/>
          </p:cNvPicPr>
          <p:nvPr/>
        </p:nvPicPr>
        <p:blipFill>
          <a:blip r:embed="rId5"/>
          <a:stretch>
            <a:fillRect/>
          </a:stretch>
        </p:blipFill>
        <p:spPr>
          <a:xfrm>
            <a:off x="3695672" y="1975164"/>
            <a:ext cx="1187008" cy="1152792"/>
          </a:xfrm>
          <a:prstGeom prst="rect">
            <a:avLst/>
          </a:prstGeom>
        </p:spPr>
      </p:pic>
      <p:pic>
        <p:nvPicPr>
          <p:cNvPr id="41" name="Picture 40">
            <a:extLst>
              <a:ext uri="{FF2B5EF4-FFF2-40B4-BE49-F238E27FC236}">
                <a16:creationId xmlns:a16="http://schemas.microsoft.com/office/drawing/2014/main" id="{F823B96D-6A97-4564-A25B-24FF93C947C9}"/>
              </a:ext>
            </a:extLst>
          </p:cNvPr>
          <p:cNvPicPr>
            <a:picLocks noChangeAspect="1"/>
          </p:cNvPicPr>
          <p:nvPr/>
        </p:nvPicPr>
        <p:blipFill>
          <a:blip r:embed="rId6"/>
          <a:stretch>
            <a:fillRect/>
          </a:stretch>
        </p:blipFill>
        <p:spPr>
          <a:xfrm>
            <a:off x="9010565" y="598089"/>
            <a:ext cx="1185803" cy="1151622"/>
          </a:xfrm>
          <a:prstGeom prst="rect">
            <a:avLst/>
          </a:prstGeom>
        </p:spPr>
      </p:pic>
      <p:pic>
        <p:nvPicPr>
          <p:cNvPr id="43" name="Picture 42">
            <a:extLst>
              <a:ext uri="{FF2B5EF4-FFF2-40B4-BE49-F238E27FC236}">
                <a16:creationId xmlns:a16="http://schemas.microsoft.com/office/drawing/2014/main" id="{3E6E0B67-3345-4E1E-985D-1422F662CCFF}"/>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0" b="100000" l="0" r="100000">
                        <a14:foregroundMark x1="32594" y1="28995" x2="32594" y2="28995"/>
                        <a14:foregroundMark x1="54545" y1="46347" x2="54545" y2="46347"/>
                        <a14:backgroundMark x1="53880" y1="22146" x2="53880" y2="22146"/>
                      </a14:backgroundRemoval>
                    </a14:imgEffect>
                  </a14:imgLayer>
                </a14:imgProps>
              </a:ext>
            </a:extLst>
          </a:blip>
          <a:stretch>
            <a:fillRect/>
          </a:stretch>
        </p:blipFill>
        <p:spPr>
          <a:xfrm>
            <a:off x="3679739" y="658739"/>
            <a:ext cx="1187007" cy="1152792"/>
          </a:xfrm>
          <a:prstGeom prst="rect">
            <a:avLst/>
          </a:prstGeom>
        </p:spPr>
      </p:pic>
      <p:pic>
        <p:nvPicPr>
          <p:cNvPr id="45" name="Picture 44">
            <a:extLst>
              <a:ext uri="{FF2B5EF4-FFF2-40B4-BE49-F238E27FC236}">
                <a16:creationId xmlns:a16="http://schemas.microsoft.com/office/drawing/2014/main" id="{C188D8A4-9F5D-4F96-9590-B2E1912F34C5}"/>
              </a:ext>
            </a:extLst>
          </p:cNvPr>
          <p:cNvPicPr>
            <a:picLocks noChangeAspect="1"/>
          </p:cNvPicPr>
          <p:nvPr/>
        </p:nvPicPr>
        <p:blipFill>
          <a:blip r:embed="rId9"/>
          <a:stretch>
            <a:fillRect/>
          </a:stretch>
        </p:blipFill>
        <p:spPr>
          <a:xfrm>
            <a:off x="3679739" y="3347012"/>
            <a:ext cx="1200236" cy="1165639"/>
          </a:xfrm>
          <a:prstGeom prst="rect">
            <a:avLst/>
          </a:prstGeom>
        </p:spPr>
      </p:pic>
      <p:pic>
        <p:nvPicPr>
          <p:cNvPr id="47" name="Picture 46">
            <a:extLst>
              <a:ext uri="{FF2B5EF4-FFF2-40B4-BE49-F238E27FC236}">
                <a16:creationId xmlns:a16="http://schemas.microsoft.com/office/drawing/2014/main" id="{70685CCB-5067-491D-9470-C7816C13E951}"/>
              </a:ext>
            </a:extLst>
          </p:cNvPr>
          <p:cNvPicPr>
            <a:picLocks noChangeAspect="1"/>
          </p:cNvPicPr>
          <p:nvPr/>
        </p:nvPicPr>
        <p:blipFill>
          <a:blip r:embed="rId10"/>
          <a:stretch>
            <a:fillRect/>
          </a:stretch>
        </p:blipFill>
        <p:spPr>
          <a:xfrm>
            <a:off x="9010565" y="3324275"/>
            <a:ext cx="1185803" cy="1151622"/>
          </a:xfrm>
          <a:prstGeom prst="rect">
            <a:avLst/>
          </a:prstGeom>
        </p:spPr>
      </p:pic>
    </p:spTree>
    <p:extLst>
      <p:ext uri="{BB962C8B-B14F-4D97-AF65-F5344CB8AC3E}">
        <p14:creationId xmlns:p14="http://schemas.microsoft.com/office/powerpoint/2010/main" val="3066377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AFE83B6-E3B7-47A2-8501-DEDB58BC6CF3}"/>
              </a:ext>
            </a:extLst>
          </p:cNvPr>
          <p:cNvSpPr txBox="1"/>
          <p:nvPr/>
        </p:nvSpPr>
        <p:spPr>
          <a:xfrm>
            <a:off x="1184745" y="5754418"/>
            <a:ext cx="2601532" cy="338554"/>
          </a:xfrm>
          <a:prstGeom prst="rect">
            <a:avLst/>
          </a:prstGeom>
          <a:noFill/>
        </p:spPr>
        <p:txBody>
          <a:bodyPr wrap="square" rtlCol="0">
            <a:spAutoFit/>
          </a:bodyPr>
          <a:lstStyle/>
          <a:p>
            <a:r>
              <a:rPr lang="en-US" sz="1600" b="1" dirty="0">
                <a:solidFill>
                  <a:schemeClr val="bg1"/>
                </a:solidFill>
                <a:latin typeface="Verdana" panose="020B0604030504040204" pitchFamily="34" charset="0"/>
                <a:ea typeface="Roboto" pitchFamily="2" charset="0"/>
              </a:rPr>
              <a:t>Slave-like conditions</a:t>
            </a:r>
            <a:endParaRPr lang="en-US" sz="1600" dirty="0">
              <a:solidFill>
                <a:schemeClr val="bg1"/>
              </a:solidFill>
              <a:latin typeface="Verdana" panose="020B0604030504040204" pitchFamily="34" charset="0"/>
              <a:ea typeface="Roboto" pitchFamily="2" charset="0"/>
            </a:endParaRPr>
          </a:p>
        </p:txBody>
      </p:sp>
      <p:sp>
        <p:nvSpPr>
          <p:cNvPr id="3" name="TextBox 2">
            <a:extLst>
              <a:ext uri="{FF2B5EF4-FFF2-40B4-BE49-F238E27FC236}">
                <a16:creationId xmlns:a16="http://schemas.microsoft.com/office/drawing/2014/main" id="{AF0EF1F1-0F2E-433F-BC35-192050C7E69E}"/>
              </a:ext>
            </a:extLst>
          </p:cNvPr>
          <p:cNvSpPr txBox="1"/>
          <p:nvPr/>
        </p:nvSpPr>
        <p:spPr>
          <a:xfrm>
            <a:off x="1184856" y="3821506"/>
            <a:ext cx="2601532" cy="1077218"/>
          </a:xfrm>
          <a:prstGeom prst="rect">
            <a:avLst/>
          </a:prstGeom>
          <a:noFill/>
        </p:spPr>
        <p:txBody>
          <a:bodyPr wrap="square" rtlCol="0">
            <a:spAutoFit/>
          </a:bodyPr>
          <a:lstStyle/>
          <a:p>
            <a:r>
              <a:rPr lang="en-US" sz="1600" b="1" dirty="0">
                <a:solidFill>
                  <a:schemeClr val="bg1"/>
                </a:solidFill>
                <a:latin typeface="Verdana" panose="020B0604030504040204" pitchFamily="34" charset="0"/>
                <a:ea typeface="Roboto" pitchFamily="2" charset="0"/>
              </a:rPr>
              <a:t>Executions without </a:t>
            </a:r>
          </a:p>
          <a:p>
            <a:r>
              <a:rPr lang="en-US" sz="1600" b="1" dirty="0">
                <a:solidFill>
                  <a:schemeClr val="bg1"/>
                </a:solidFill>
                <a:latin typeface="Verdana" panose="020B0604030504040204" pitchFamily="34" charset="0"/>
                <a:ea typeface="Roboto" pitchFamily="2" charset="0"/>
              </a:rPr>
              <a:t>prior diplomatic </a:t>
            </a:r>
          </a:p>
          <a:p>
            <a:r>
              <a:rPr lang="en-US" sz="1600" b="1" dirty="0">
                <a:solidFill>
                  <a:schemeClr val="bg1"/>
                </a:solidFill>
                <a:latin typeface="Verdana" panose="020B0604030504040204" pitchFamily="34" charset="0"/>
                <a:ea typeface="Roboto" pitchFamily="2" charset="0"/>
              </a:rPr>
              <a:t>discussions with </a:t>
            </a:r>
          </a:p>
          <a:p>
            <a:r>
              <a:rPr lang="en-US" sz="1600" b="1" dirty="0">
                <a:solidFill>
                  <a:schemeClr val="bg1"/>
                </a:solidFill>
                <a:latin typeface="Verdana" panose="020B0604030504040204" pitchFamily="34" charset="0"/>
                <a:ea typeface="Roboto" pitchFamily="2" charset="0"/>
              </a:rPr>
              <a:t>the sending country</a:t>
            </a:r>
            <a:r>
              <a:rPr lang="en-US" sz="1600" dirty="0">
                <a:solidFill>
                  <a:schemeClr val="bg1"/>
                </a:solidFill>
                <a:latin typeface="Verdana" panose="020B0604030504040204" pitchFamily="34" charset="0"/>
                <a:ea typeface="Roboto" pitchFamily="2" charset="0"/>
              </a:rPr>
              <a:t>	</a:t>
            </a:r>
          </a:p>
        </p:txBody>
      </p:sp>
      <p:sp>
        <p:nvSpPr>
          <p:cNvPr id="4" name="TextBox 3">
            <a:extLst>
              <a:ext uri="{FF2B5EF4-FFF2-40B4-BE49-F238E27FC236}">
                <a16:creationId xmlns:a16="http://schemas.microsoft.com/office/drawing/2014/main" id="{F3E26EC2-2035-4DCC-B014-C8F3436C8162}"/>
              </a:ext>
            </a:extLst>
          </p:cNvPr>
          <p:cNvSpPr txBox="1"/>
          <p:nvPr/>
        </p:nvSpPr>
        <p:spPr>
          <a:xfrm>
            <a:off x="1184856" y="526241"/>
            <a:ext cx="2601532" cy="584775"/>
          </a:xfrm>
          <a:prstGeom prst="rect">
            <a:avLst/>
          </a:prstGeom>
          <a:noFill/>
        </p:spPr>
        <p:txBody>
          <a:bodyPr wrap="square" rtlCol="0">
            <a:spAutoFit/>
          </a:bodyPr>
          <a:lstStyle/>
          <a:p>
            <a:r>
              <a:rPr lang="en-US" sz="1600" b="1" dirty="0">
                <a:solidFill>
                  <a:schemeClr val="bg1"/>
                </a:solidFill>
                <a:latin typeface="Verdana" panose="020B0604030504040204" pitchFamily="34" charset="0"/>
                <a:ea typeface="Roboto" pitchFamily="2" charset="0"/>
              </a:rPr>
              <a:t>Long working hours </a:t>
            </a:r>
          </a:p>
          <a:p>
            <a:r>
              <a:rPr lang="en-US" sz="1600" b="1" dirty="0">
                <a:solidFill>
                  <a:schemeClr val="bg1"/>
                </a:solidFill>
                <a:latin typeface="Verdana" panose="020B0604030504040204" pitchFamily="34" charset="0"/>
                <a:ea typeface="Roboto" pitchFamily="2" charset="0"/>
              </a:rPr>
              <a:t>with no rest periods</a:t>
            </a:r>
            <a:endParaRPr lang="en-US" sz="1600" dirty="0">
              <a:solidFill>
                <a:schemeClr val="bg1"/>
              </a:solidFill>
              <a:latin typeface="Verdana" panose="020B0604030504040204" pitchFamily="34" charset="0"/>
              <a:ea typeface="Roboto" pitchFamily="2" charset="0"/>
            </a:endParaRPr>
          </a:p>
        </p:txBody>
      </p:sp>
      <p:sp>
        <p:nvSpPr>
          <p:cNvPr id="5" name="TextBox 4">
            <a:extLst>
              <a:ext uri="{FF2B5EF4-FFF2-40B4-BE49-F238E27FC236}">
                <a16:creationId xmlns:a16="http://schemas.microsoft.com/office/drawing/2014/main" id="{3D6B4C14-1D53-4234-AC25-52C699205A69}"/>
              </a:ext>
            </a:extLst>
          </p:cNvPr>
          <p:cNvSpPr txBox="1"/>
          <p:nvPr/>
        </p:nvSpPr>
        <p:spPr>
          <a:xfrm>
            <a:off x="1184856" y="1928887"/>
            <a:ext cx="2601532" cy="861774"/>
          </a:xfrm>
          <a:prstGeom prst="rect">
            <a:avLst/>
          </a:prstGeom>
          <a:noFill/>
        </p:spPr>
        <p:txBody>
          <a:bodyPr wrap="square" rtlCol="0">
            <a:spAutoFit/>
          </a:bodyPr>
          <a:lstStyle/>
          <a:p>
            <a:r>
              <a:rPr lang="en-US" sz="1600" b="1" dirty="0">
                <a:solidFill>
                  <a:schemeClr val="bg1"/>
                </a:solidFill>
                <a:latin typeface="Verdana" panose="020B0604030504040204" pitchFamily="34" charset="0"/>
                <a:ea typeface="Roboto" pitchFamily="2" charset="0"/>
              </a:rPr>
              <a:t>False accusations</a:t>
            </a:r>
          </a:p>
          <a:p>
            <a:r>
              <a:rPr lang="en-US" sz="1600" b="1" dirty="0">
                <a:solidFill>
                  <a:schemeClr val="bg1"/>
                </a:solidFill>
                <a:latin typeface="Verdana" panose="020B0604030504040204" pitchFamily="34" charset="0"/>
                <a:ea typeface="Roboto" pitchFamily="2" charset="0"/>
              </a:rPr>
              <a:t>leading to unjust </a:t>
            </a:r>
          </a:p>
          <a:p>
            <a:r>
              <a:rPr lang="en-US" sz="1600" b="1" dirty="0">
                <a:solidFill>
                  <a:schemeClr val="bg1"/>
                </a:solidFill>
                <a:latin typeface="Verdana" panose="020B0604030504040204" pitchFamily="34" charset="0"/>
                <a:ea typeface="Roboto" pitchFamily="2" charset="0"/>
              </a:rPr>
              <a:t>imprisonment</a:t>
            </a:r>
            <a:endParaRPr lang="en-US" sz="1600" dirty="0">
              <a:solidFill>
                <a:schemeClr val="bg1"/>
              </a:solidFill>
              <a:latin typeface="Verdana" panose="020B0604030504040204" pitchFamily="34" charset="0"/>
              <a:ea typeface="Roboto" pitchFamily="2" charset="0"/>
            </a:endParaRPr>
          </a:p>
        </p:txBody>
      </p:sp>
      <p:sp>
        <p:nvSpPr>
          <p:cNvPr id="6" name="TextBox 5">
            <a:extLst>
              <a:ext uri="{FF2B5EF4-FFF2-40B4-BE49-F238E27FC236}">
                <a16:creationId xmlns:a16="http://schemas.microsoft.com/office/drawing/2014/main" id="{B97CEF64-537F-49CF-B3F4-618FB14A7055}"/>
              </a:ext>
            </a:extLst>
          </p:cNvPr>
          <p:cNvSpPr txBox="1"/>
          <p:nvPr/>
        </p:nvSpPr>
        <p:spPr>
          <a:xfrm>
            <a:off x="6478072" y="1928887"/>
            <a:ext cx="2749295" cy="1323439"/>
          </a:xfrm>
          <a:prstGeom prst="rect">
            <a:avLst/>
          </a:prstGeom>
          <a:noFill/>
        </p:spPr>
        <p:txBody>
          <a:bodyPr wrap="square" rtlCol="0">
            <a:spAutoFit/>
          </a:bodyPr>
          <a:lstStyle/>
          <a:p>
            <a:r>
              <a:rPr lang="en-US" sz="1600" b="1" dirty="0">
                <a:solidFill>
                  <a:schemeClr val="bg1"/>
                </a:solidFill>
                <a:latin typeface="Verdana" panose="020B0604030504040204" pitchFamily="34" charset="0"/>
                <a:ea typeface="Roboto" pitchFamily="2" charset="0"/>
              </a:rPr>
              <a:t>Access to proper conflict resolution mechanisms with </a:t>
            </a:r>
          </a:p>
          <a:p>
            <a:r>
              <a:rPr lang="en-US" sz="1600" b="1" dirty="0">
                <a:solidFill>
                  <a:schemeClr val="bg1"/>
                </a:solidFill>
                <a:latin typeface="Verdana" panose="020B0604030504040204" pitchFamily="34" charset="0"/>
                <a:ea typeface="Roboto" pitchFamily="2" charset="0"/>
              </a:rPr>
              <a:t>counselling and mediation services</a:t>
            </a:r>
            <a:r>
              <a:rPr lang="en-US" sz="1600" dirty="0">
                <a:solidFill>
                  <a:schemeClr val="bg1"/>
                </a:solidFill>
                <a:latin typeface="Verdana" panose="020B0604030504040204" pitchFamily="34" charset="0"/>
                <a:ea typeface="Roboto" pitchFamily="2" charset="0"/>
              </a:rPr>
              <a:t>	</a:t>
            </a:r>
          </a:p>
        </p:txBody>
      </p:sp>
      <p:sp>
        <p:nvSpPr>
          <p:cNvPr id="7" name="TextBox 6">
            <a:extLst>
              <a:ext uri="{FF2B5EF4-FFF2-40B4-BE49-F238E27FC236}">
                <a16:creationId xmlns:a16="http://schemas.microsoft.com/office/drawing/2014/main" id="{A45D3C6E-D022-4088-B661-F4F5213DE8AE}"/>
              </a:ext>
            </a:extLst>
          </p:cNvPr>
          <p:cNvSpPr txBox="1"/>
          <p:nvPr/>
        </p:nvSpPr>
        <p:spPr>
          <a:xfrm>
            <a:off x="6478073" y="526816"/>
            <a:ext cx="2601532" cy="830997"/>
          </a:xfrm>
          <a:prstGeom prst="rect">
            <a:avLst/>
          </a:prstGeom>
          <a:noFill/>
        </p:spPr>
        <p:txBody>
          <a:bodyPr wrap="square" rtlCol="0">
            <a:spAutoFit/>
          </a:bodyPr>
          <a:lstStyle/>
          <a:p>
            <a:r>
              <a:rPr lang="en-US" sz="1600" b="1" dirty="0">
                <a:solidFill>
                  <a:schemeClr val="bg1"/>
                </a:solidFill>
                <a:latin typeface="Verdana" panose="020B0604030504040204" pitchFamily="34" charset="0"/>
                <a:ea typeface="Roboto" pitchFamily="2" charset="0"/>
              </a:rPr>
              <a:t>Daily rest of a </a:t>
            </a:r>
          </a:p>
          <a:p>
            <a:r>
              <a:rPr lang="en-US" sz="1600" b="1" dirty="0">
                <a:solidFill>
                  <a:schemeClr val="bg1"/>
                </a:solidFill>
                <a:latin typeface="Verdana" panose="020B0604030504040204" pitchFamily="34" charset="0"/>
                <a:ea typeface="Roboto" pitchFamily="2" charset="0"/>
              </a:rPr>
              <a:t>minimum of twelve hours</a:t>
            </a:r>
            <a:endParaRPr lang="en-US" sz="1600" dirty="0">
              <a:solidFill>
                <a:schemeClr val="bg1"/>
              </a:solidFill>
              <a:latin typeface="Verdana" panose="020B0604030504040204" pitchFamily="34" charset="0"/>
              <a:ea typeface="Roboto" pitchFamily="2" charset="0"/>
            </a:endParaRPr>
          </a:p>
        </p:txBody>
      </p:sp>
      <p:sp>
        <p:nvSpPr>
          <p:cNvPr id="8" name="TextBox 7">
            <a:extLst>
              <a:ext uri="{FF2B5EF4-FFF2-40B4-BE49-F238E27FC236}">
                <a16:creationId xmlns:a16="http://schemas.microsoft.com/office/drawing/2014/main" id="{E67075AE-8A17-45D1-B9FA-B7443C750695}"/>
              </a:ext>
            </a:extLst>
          </p:cNvPr>
          <p:cNvSpPr txBox="1"/>
          <p:nvPr/>
        </p:nvSpPr>
        <p:spPr>
          <a:xfrm>
            <a:off x="6478073" y="5460474"/>
            <a:ext cx="2749294" cy="830997"/>
          </a:xfrm>
          <a:prstGeom prst="rect">
            <a:avLst/>
          </a:prstGeom>
          <a:noFill/>
        </p:spPr>
        <p:txBody>
          <a:bodyPr wrap="square" rtlCol="0">
            <a:spAutoFit/>
          </a:bodyPr>
          <a:lstStyle/>
          <a:p>
            <a:r>
              <a:rPr lang="en-US" sz="1600" b="1" dirty="0">
                <a:solidFill>
                  <a:schemeClr val="bg1"/>
                </a:solidFill>
                <a:latin typeface="Verdana" panose="020B0604030504040204" pitchFamily="34" charset="0"/>
                <a:ea typeface="Roboto" pitchFamily="2" charset="0"/>
              </a:rPr>
              <a:t>Access to a mobile phone and thirty days paid annual leave</a:t>
            </a:r>
            <a:r>
              <a:rPr lang="en-US" sz="1600" dirty="0">
                <a:solidFill>
                  <a:schemeClr val="bg1"/>
                </a:solidFill>
                <a:latin typeface="Verdana" panose="020B0604030504040204" pitchFamily="34" charset="0"/>
                <a:ea typeface="Roboto" pitchFamily="2" charset="0"/>
              </a:rPr>
              <a:t>	</a:t>
            </a:r>
          </a:p>
        </p:txBody>
      </p:sp>
      <p:sp>
        <p:nvSpPr>
          <p:cNvPr id="9" name="TextBox 8">
            <a:extLst>
              <a:ext uri="{FF2B5EF4-FFF2-40B4-BE49-F238E27FC236}">
                <a16:creationId xmlns:a16="http://schemas.microsoft.com/office/drawing/2014/main" id="{0AC0796F-A4F1-46DC-B8B3-5F64EC03939F}"/>
              </a:ext>
            </a:extLst>
          </p:cNvPr>
          <p:cNvSpPr txBox="1"/>
          <p:nvPr/>
        </p:nvSpPr>
        <p:spPr>
          <a:xfrm>
            <a:off x="6478073" y="4021560"/>
            <a:ext cx="2601532" cy="830997"/>
          </a:xfrm>
          <a:prstGeom prst="rect">
            <a:avLst/>
          </a:prstGeom>
          <a:noFill/>
        </p:spPr>
        <p:txBody>
          <a:bodyPr wrap="square" rtlCol="0">
            <a:spAutoFit/>
          </a:bodyPr>
          <a:lstStyle/>
          <a:p>
            <a:r>
              <a:rPr lang="en-US" sz="1600" b="1" dirty="0">
                <a:solidFill>
                  <a:schemeClr val="bg1"/>
                </a:solidFill>
                <a:latin typeface="Verdana" panose="020B0604030504040204" pitchFamily="34" charset="0"/>
                <a:ea typeface="Roboto" pitchFamily="2" charset="0"/>
              </a:rPr>
              <a:t>No executions. </a:t>
            </a:r>
          </a:p>
          <a:p>
            <a:r>
              <a:rPr lang="en-US" sz="1600" b="1" dirty="0">
                <a:solidFill>
                  <a:schemeClr val="bg1"/>
                </a:solidFill>
                <a:latin typeface="Verdana" panose="020B0604030504040204" pitchFamily="34" charset="0"/>
                <a:ea typeface="Roboto" pitchFamily="2" charset="0"/>
              </a:rPr>
              <a:t>Deportations are preferred</a:t>
            </a:r>
            <a:endParaRPr lang="en-US" sz="1600" dirty="0">
              <a:solidFill>
                <a:schemeClr val="bg1"/>
              </a:solidFill>
              <a:latin typeface="Verdana" panose="020B0604030504040204" pitchFamily="34" charset="0"/>
              <a:ea typeface="Roboto" pitchFamily="2" charset="0"/>
            </a:endParaRPr>
          </a:p>
        </p:txBody>
      </p:sp>
      <p:sp>
        <p:nvSpPr>
          <p:cNvPr id="10" name="TextBox 9">
            <a:extLst>
              <a:ext uri="{FF2B5EF4-FFF2-40B4-BE49-F238E27FC236}">
                <a16:creationId xmlns:a16="http://schemas.microsoft.com/office/drawing/2014/main" id="{9ABD2D33-E5C8-46E5-9756-3A1D2CBBCD17}"/>
              </a:ext>
            </a:extLst>
          </p:cNvPr>
          <p:cNvSpPr txBox="1"/>
          <p:nvPr/>
        </p:nvSpPr>
        <p:spPr>
          <a:xfrm>
            <a:off x="2052033" y="115909"/>
            <a:ext cx="8087933" cy="400110"/>
          </a:xfrm>
          <a:prstGeom prst="rect">
            <a:avLst/>
          </a:prstGeom>
          <a:noFill/>
        </p:spPr>
        <p:txBody>
          <a:bodyPr wrap="square" rtlCol="0">
            <a:spAutoFit/>
          </a:bodyPr>
          <a:lstStyle/>
          <a:p>
            <a:pPr algn="ctr"/>
            <a:r>
              <a:rPr lang="en-US" sz="2000" b="1" dirty="0">
                <a:solidFill>
                  <a:srgbClr val="00B050"/>
                </a:solidFill>
                <a:latin typeface="Verdana" panose="020B0604030504040204" pitchFamily="34" charset="0"/>
                <a:ea typeface="Roboto" pitchFamily="2" charset="0"/>
              </a:rPr>
              <a:t>ATTRIBUTES OF DEADLY WORK versus DECENT WORK</a:t>
            </a:r>
          </a:p>
        </p:txBody>
      </p:sp>
      <p:pic>
        <p:nvPicPr>
          <p:cNvPr id="11" name="Picture 10">
            <a:extLst>
              <a:ext uri="{FF2B5EF4-FFF2-40B4-BE49-F238E27FC236}">
                <a16:creationId xmlns:a16="http://schemas.microsoft.com/office/drawing/2014/main" id="{6C91B82B-05CA-4A5D-B0CA-26E5D20D4F1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96172" y="3821506"/>
            <a:ext cx="983900" cy="957721"/>
          </a:xfrm>
          <a:prstGeom prst="rect">
            <a:avLst/>
          </a:prstGeom>
        </p:spPr>
      </p:pic>
      <p:pic>
        <p:nvPicPr>
          <p:cNvPr id="12" name="Picture 11">
            <a:extLst>
              <a:ext uri="{FF2B5EF4-FFF2-40B4-BE49-F238E27FC236}">
                <a16:creationId xmlns:a16="http://schemas.microsoft.com/office/drawing/2014/main" id="{6F4D58E1-04B0-4D19-BF74-C050C84ED6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96172" y="5410400"/>
            <a:ext cx="986147" cy="957721"/>
          </a:xfrm>
          <a:prstGeom prst="rect">
            <a:avLst/>
          </a:prstGeom>
        </p:spPr>
      </p:pic>
      <p:pic>
        <p:nvPicPr>
          <p:cNvPr id="13" name="Picture 12">
            <a:extLst>
              <a:ext uri="{FF2B5EF4-FFF2-40B4-BE49-F238E27FC236}">
                <a16:creationId xmlns:a16="http://schemas.microsoft.com/office/drawing/2014/main" id="{B6380060-DAE5-4E4C-AC4D-804212D41E0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4138" y="5428608"/>
            <a:ext cx="1043426" cy="1013350"/>
          </a:xfrm>
          <a:prstGeom prst="rect">
            <a:avLst/>
          </a:prstGeom>
        </p:spPr>
      </p:pic>
      <p:pic>
        <p:nvPicPr>
          <p:cNvPr id="14" name="Picture 13">
            <a:extLst>
              <a:ext uri="{FF2B5EF4-FFF2-40B4-BE49-F238E27FC236}">
                <a16:creationId xmlns:a16="http://schemas.microsoft.com/office/drawing/2014/main" id="{8DA36EF6-53D9-46A7-8CE1-99233332E6A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394138" y="3886924"/>
            <a:ext cx="1043426" cy="1013349"/>
          </a:xfrm>
          <a:prstGeom prst="rect">
            <a:avLst/>
          </a:prstGeom>
        </p:spPr>
      </p:pic>
      <p:pic>
        <p:nvPicPr>
          <p:cNvPr id="15" name="Picture 14">
            <a:extLst>
              <a:ext uri="{FF2B5EF4-FFF2-40B4-BE49-F238E27FC236}">
                <a16:creationId xmlns:a16="http://schemas.microsoft.com/office/drawing/2014/main" id="{CA2CF57E-1B26-4698-B092-B0AAE718166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314657" y="2070814"/>
            <a:ext cx="1006167" cy="979395"/>
          </a:xfrm>
          <a:prstGeom prst="rect">
            <a:avLst/>
          </a:prstGeom>
        </p:spPr>
      </p:pic>
      <p:pic>
        <p:nvPicPr>
          <p:cNvPr id="16" name="Picture 15">
            <a:extLst>
              <a:ext uri="{FF2B5EF4-FFF2-40B4-BE49-F238E27FC236}">
                <a16:creationId xmlns:a16="http://schemas.microsoft.com/office/drawing/2014/main" id="{1E63B176-3674-45CA-B112-AB66F4426E6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396172" y="2034546"/>
            <a:ext cx="947370" cy="922163"/>
          </a:xfrm>
          <a:prstGeom prst="rect">
            <a:avLst/>
          </a:prstGeom>
        </p:spPr>
      </p:pic>
      <p:pic>
        <p:nvPicPr>
          <p:cNvPr id="17" name="Picture 16">
            <a:extLst>
              <a:ext uri="{FF2B5EF4-FFF2-40B4-BE49-F238E27FC236}">
                <a16:creationId xmlns:a16="http://schemas.microsoft.com/office/drawing/2014/main" id="{6213A006-D332-4ADD-B830-A7B81AAC7E1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396172" y="555787"/>
            <a:ext cx="955159" cy="957720"/>
          </a:xfrm>
          <a:prstGeom prst="rect">
            <a:avLst/>
          </a:prstGeom>
        </p:spPr>
      </p:pic>
      <p:pic>
        <p:nvPicPr>
          <p:cNvPr id="18" name="Picture 17">
            <a:extLst>
              <a:ext uri="{FF2B5EF4-FFF2-40B4-BE49-F238E27FC236}">
                <a16:creationId xmlns:a16="http://schemas.microsoft.com/office/drawing/2014/main" id="{1518CA7F-1435-4873-94C3-985B9817FB5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314657" y="526241"/>
            <a:ext cx="1008464" cy="979395"/>
          </a:xfrm>
          <a:prstGeom prst="rect">
            <a:avLst/>
          </a:prstGeom>
        </p:spPr>
      </p:pic>
    </p:spTree>
    <p:extLst>
      <p:ext uri="{BB962C8B-B14F-4D97-AF65-F5344CB8AC3E}">
        <p14:creationId xmlns:p14="http://schemas.microsoft.com/office/powerpoint/2010/main" val="3851114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F9D3520F-05CD-47CE-A726-F2B62D4132C9}"/>
              </a:ext>
            </a:extLst>
          </p:cNvPr>
          <p:cNvGraphicFramePr>
            <a:graphicFrameLocks noGrp="1"/>
          </p:cNvGraphicFramePr>
          <p:nvPr>
            <p:extLst>
              <p:ext uri="{D42A27DB-BD31-4B8C-83A1-F6EECF244321}">
                <p14:modId xmlns:p14="http://schemas.microsoft.com/office/powerpoint/2010/main" val="4042698857"/>
              </p:ext>
            </p:extLst>
          </p:nvPr>
        </p:nvGraphicFramePr>
        <p:xfrm>
          <a:off x="1116036" y="1267656"/>
          <a:ext cx="9959928" cy="5273040"/>
        </p:xfrm>
        <a:graphic>
          <a:graphicData uri="http://schemas.openxmlformats.org/drawingml/2006/table">
            <a:tbl>
              <a:tblPr firstRow="1" bandRow="1">
                <a:tableStyleId>{5C22544A-7EE6-4342-B048-85BDC9FD1C3A}</a:tableStyleId>
              </a:tblPr>
              <a:tblGrid>
                <a:gridCol w="1244991">
                  <a:extLst>
                    <a:ext uri="{9D8B030D-6E8A-4147-A177-3AD203B41FA5}">
                      <a16:colId xmlns:a16="http://schemas.microsoft.com/office/drawing/2014/main" val="648999539"/>
                    </a:ext>
                  </a:extLst>
                </a:gridCol>
                <a:gridCol w="1244991">
                  <a:extLst>
                    <a:ext uri="{9D8B030D-6E8A-4147-A177-3AD203B41FA5}">
                      <a16:colId xmlns:a16="http://schemas.microsoft.com/office/drawing/2014/main" val="3194050473"/>
                    </a:ext>
                  </a:extLst>
                </a:gridCol>
                <a:gridCol w="1244991">
                  <a:extLst>
                    <a:ext uri="{9D8B030D-6E8A-4147-A177-3AD203B41FA5}">
                      <a16:colId xmlns:a16="http://schemas.microsoft.com/office/drawing/2014/main" val="631466733"/>
                    </a:ext>
                  </a:extLst>
                </a:gridCol>
                <a:gridCol w="1244991">
                  <a:extLst>
                    <a:ext uri="{9D8B030D-6E8A-4147-A177-3AD203B41FA5}">
                      <a16:colId xmlns:a16="http://schemas.microsoft.com/office/drawing/2014/main" val="4199055653"/>
                    </a:ext>
                  </a:extLst>
                </a:gridCol>
                <a:gridCol w="1244991">
                  <a:extLst>
                    <a:ext uri="{9D8B030D-6E8A-4147-A177-3AD203B41FA5}">
                      <a16:colId xmlns:a16="http://schemas.microsoft.com/office/drawing/2014/main" val="4018600954"/>
                    </a:ext>
                  </a:extLst>
                </a:gridCol>
                <a:gridCol w="1244991">
                  <a:extLst>
                    <a:ext uri="{9D8B030D-6E8A-4147-A177-3AD203B41FA5}">
                      <a16:colId xmlns:a16="http://schemas.microsoft.com/office/drawing/2014/main" val="3597239485"/>
                    </a:ext>
                  </a:extLst>
                </a:gridCol>
                <a:gridCol w="1244991">
                  <a:extLst>
                    <a:ext uri="{9D8B030D-6E8A-4147-A177-3AD203B41FA5}">
                      <a16:colId xmlns:a16="http://schemas.microsoft.com/office/drawing/2014/main" val="2417378243"/>
                    </a:ext>
                  </a:extLst>
                </a:gridCol>
                <a:gridCol w="1244991">
                  <a:extLst>
                    <a:ext uri="{9D8B030D-6E8A-4147-A177-3AD203B41FA5}">
                      <a16:colId xmlns:a16="http://schemas.microsoft.com/office/drawing/2014/main" val="1434359181"/>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i="0" u="none" strike="noStrike" kern="1200" baseline="30000" dirty="0">
                          <a:solidFill>
                            <a:schemeClr val="lt1"/>
                          </a:solidFill>
                          <a:latin typeface="Verdana" panose="020B0604030504040204" pitchFamily="34" charset="0"/>
                          <a:ea typeface="+mn-ea"/>
                          <a:cs typeface="+mn-cs"/>
                        </a:rPr>
                        <a:t>Country</a:t>
                      </a:r>
                    </a:p>
                  </a:txBody>
                  <a:tcPr anchor="b">
                    <a:solidFill>
                      <a:srgbClr val="FF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i="0" u="none" strike="noStrike" kern="1200" baseline="30000" dirty="0">
                          <a:solidFill>
                            <a:schemeClr val="lt1"/>
                          </a:solidFill>
                          <a:latin typeface="Verdana" panose="020B0604030504040204" pitchFamily="34" charset="0"/>
                          <a:ea typeface="+mn-ea"/>
                          <a:cs typeface="+mn-cs"/>
                        </a:rPr>
                        <a:t>1990</a:t>
                      </a:r>
                    </a:p>
                  </a:txBody>
                  <a:tcPr anchor="b">
                    <a:solidFill>
                      <a:srgbClr val="FF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i="0" u="none" strike="noStrike" kern="1200" baseline="30000" dirty="0">
                          <a:solidFill>
                            <a:schemeClr val="lt1"/>
                          </a:solidFill>
                          <a:latin typeface="Verdana" panose="020B0604030504040204" pitchFamily="34" charset="0"/>
                          <a:ea typeface="+mn-ea"/>
                          <a:cs typeface="+mn-cs"/>
                        </a:rPr>
                        <a:t>1995</a:t>
                      </a:r>
                    </a:p>
                  </a:txBody>
                  <a:tcPr anchor="b">
                    <a:solidFill>
                      <a:srgbClr val="FF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i="0" u="none" strike="noStrike" kern="1200" baseline="30000" dirty="0">
                          <a:solidFill>
                            <a:schemeClr val="lt1"/>
                          </a:solidFill>
                          <a:latin typeface="Verdana" panose="020B0604030504040204" pitchFamily="34" charset="0"/>
                          <a:ea typeface="+mn-ea"/>
                          <a:cs typeface="+mn-cs"/>
                        </a:rPr>
                        <a:t>2000</a:t>
                      </a:r>
                      <a:endParaRPr lang="en-US" sz="2400" b="0" i="0" u="none" strike="noStrike" kern="1200" baseline="0" dirty="0">
                        <a:solidFill>
                          <a:schemeClr val="lt1"/>
                        </a:solidFill>
                        <a:latin typeface="Verdana" panose="020B0604030504040204" pitchFamily="34" charset="0"/>
                        <a:ea typeface="+mn-ea"/>
                        <a:cs typeface="+mn-cs"/>
                      </a:endParaRPr>
                    </a:p>
                  </a:txBody>
                  <a:tcPr anchor="b">
                    <a:solidFill>
                      <a:srgbClr val="FF0000"/>
                    </a:solidFill>
                  </a:tcPr>
                </a:tc>
                <a:tc>
                  <a:txBody>
                    <a:bodyPr/>
                    <a:lstStyle/>
                    <a:p>
                      <a:pPr algn="ctr"/>
                      <a:r>
                        <a:rPr lang="en-US" sz="2400" b="1" i="0" u="none" strike="noStrike" kern="1200" baseline="30000" dirty="0">
                          <a:solidFill>
                            <a:schemeClr val="lt1"/>
                          </a:solidFill>
                          <a:latin typeface="Verdana" panose="020B0604030504040204" pitchFamily="34" charset="0"/>
                          <a:ea typeface="+mn-ea"/>
                          <a:cs typeface="+mn-cs"/>
                        </a:rPr>
                        <a:t>2005</a:t>
                      </a:r>
                      <a:endParaRPr lang="en-GH" sz="2400" dirty="0">
                        <a:latin typeface="Verdana" panose="020B0604030504040204" pitchFamily="34" charset="0"/>
                      </a:endParaRPr>
                    </a:p>
                  </a:txBody>
                  <a:tcPr anchor="b">
                    <a:solidFill>
                      <a:srgbClr val="FF0000"/>
                    </a:solidFill>
                  </a:tcPr>
                </a:tc>
                <a:tc>
                  <a:txBody>
                    <a:bodyPr/>
                    <a:lstStyle/>
                    <a:p>
                      <a:pPr algn="ctr"/>
                      <a:r>
                        <a:rPr lang="en-US" sz="2400" b="1" i="0" u="none" strike="noStrike" kern="1200" baseline="30000" dirty="0">
                          <a:solidFill>
                            <a:schemeClr val="lt1"/>
                          </a:solidFill>
                          <a:latin typeface="Verdana" panose="020B0604030504040204" pitchFamily="34" charset="0"/>
                          <a:ea typeface="+mn-ea"/>
                          <a:cs typeface="+mn-cs"/>
                        </a:rPr>
                        <a:t>2010</a:t>
                      </a:r>
                      <a:endParaRPr lang="en-GH" sz="2400" dirty="0">
                        <a:latin typeface="Verdana" panose="020B0604030504040204" pitchFamily="34" charset="0"/>
                      </a:endParaRPr>
                    </a:p>
                  </a:txBody>
                  <a:tcPr anchor="b">
                    <a:solidFill>
                      <a:srgbClr val="FF0000"/>
                    </a:solidFill>
                  </a:tcPr>
                </a:tc>
                <a:tc>
                  <a:txBody>
                    <a:bodyPr/>
                    <a:lstStyle/>
                    <a:p>
                      <a:pPr algn="ctr"/>
                      <a:r>
                        <a:rPr lang="en-US" sz="2400" b="1" i="0" u="none" strike="noStrike" kern="1200" baseline="30000" dirty="0">
                          <a:solidFill>
                            <a:schemeClr val="lt1"/>
                          </a:solidFill>
                          <a:latin typeface="Verdana" panose="020B0604030504040204" pitchFamily="34" charset="0"/>
                          <a:ea typeface="+mn-ea"/>
                          <a:cs typeface="+mn-cs"/>
                        </a:rPr>
                        <a:t>2015</a:t>
                      </a:r>
                      <a:endParaRPr lang="en-GH" sz="2400" dirty="0">
                        <a:latin typeface="Verdana" panose="020B0604030504040204" pitchFamily="34" charset="0"/>
                      </a:endParaRPr>
                    </a:p>
                  </a:txBody>
                  <a:tcPr anchor="b">
                    <a:solidFill>
                      <a:srgbClr val="FF0000"/>
                    </a:solidFill>
                  </a:tcPr>
                </a:tc>
                <a:tc>
                  <a:txBody>
                    <a:bodyPr/>
                    <a:lstStyle/>
                    <a:p>
                      <a:pPr algn="ctr"/>
                      <a:r>
                        <a:rPr lang="en-US" sz="2400" b="1" i="0" u="none" strike="noStrike" kern="1200" baseline="30000" dirty="0">
                          <a:solidFill>
                            <a:schemeClr val="lt1"/>
                          </a:solidFill>
                          <a:latin typeface="Verdana" panose="020B0604030504040204" pitchFamily="34" charset="0"/>
                          <a:ea typeface="+mn-ea"/>
                          <a:cs typeface="+mn-cs"/>
                        </a:rPr>
                        <a:t>2017</a:t>
                      </a:r>
                      <a:endParaRPr lang="en-GH" sz="2400" dirty="0">
                        <a:latin typeface="Verdana" panose="020B0604030504040204" pitchFamily="34" charset="0"/>
                      </a:endParaRPr>
                    </a:p>
                  </a:txBody>
                  <a:tcPr anchor="b">
                    <a:solidFill>
                      <a:srgbClr val="FF0000"/>
                    </a:solidFill>
                  </a:tcPr>
                </a:tc>
                <a:extLst>
                  <a:ext uri="{0D108BD9-81ED-4DB2-BD59-A6C34878D82A}">
                    <a16:rowId xmlns:a16="http://schemas.microsoft.com/office/drawing/2014/main" val="3184822833"/>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2400" b="1" i="0" u="none" strike="noStrike" kern="1200" baseline="30000" dirty="0">
                          <a:solidFill>
                            <a:schemeClr val="dk1"/>
                          </a:solidFill>
                          <a:latin typeface="Verdana" panose="020B0604030504040204" pitchFamily="34" charset="0"/>
                          <a:ea typeface="+mn-ea"/>
                          <a:cs typeface="+mn-cs"/>
                        </a:rPr>
                        <a:t>Egypt</a:t>
                      </a:r>
                      <a:endParaRPr lang="nb-NO" sz="2400" b="0" i="0" u="none" strike="noStrike" kern="1200" baseline="0" dirty="0">
                        <a:solidFill>
                          <a:schemeClr val="dk1"/>
                        </a:solidFill>
                        <a:latin typeface="Verdana" panose="020B0604030504040204" pitchFamily="34" charset="0"/>
                        <a:ea typeface="+mn-ea"/>
                        <a:cs typeface="+mn-cs"/>
                      </a:endParaRPr>
                    </a:p>
                  </a:txBody>
                  <a:tcPr anchor="ctr"/>
                </a:tc>
                <a:tc>
                  <a:txBody>
                    <a:bodyPr/>
                    <a:lstStyle/>
                    <a:p>
                      <a:pPr algn="ctr"/>
                      <a:r>
                        <a:rPr lang="nb-NO" sz="2400" b="0" i="0" u="none" strike="noStrike" kern="1200" baseline="30000" dirty="0">
                          <a:solidFill>
                            <a:schemeClr val="dk1"/>
                          </a:solidFill>
                          <a:latin typeface="Verdana" panose="020B0604030504040204" pitchFamily="34" charset="0"/>
                          <a:ea typeface="+mn-ea"/>
                          <a:cs typeface="+mn-cs"/>
                        </a:rPr>
                        <a:t>700,369</a:t>
                      </a:r>
                      <a:endParaRPr lang="en-GH" sz="2400" dirty="0">
                        <a:latin typeface="Verdana" panose="020B0604030504040204" pitchFamily="34" charset="0"/>
                      </a:endParaRPr>
                    </a:p>
                  </a:txBody>
                  <a:tcPr anchor="ctr"/>
                </a:tc>
                <a:tc>
                  <a:txBody>
                    <a:bodyPr/>
                    <a:lstStyle/>
                    <a:p>
                      <a:pPr algn="ctr"/>
                      <a:r>
                        <a:rPr lang="nb-NO" sz="2400" b="0" i="0" u="none" strike="noStrike" kern="1200" baseline="30000" dirty="0">
                          <a:solidFill>
                            <a:schemeClr val="dk1"/>
                          </a:solidFill>
                          <a:latin typeface="Verdana" panose="020B0604030504040204" pitchFamily="34" charset="0"/>
                          <a:ea typeface="+mn-ea"/>
                          <a:cs typeface="+mn-cs"/>
                        </a:rPr>
                        <a:t>732,802</a:t>
                      </a:r>
                      <a:endParaRPr lang="en-GH" sz="2400" dirty="0">
                        <a:latin typeface="Verdana" panose="020B0604030504040204" pitchFamily="34" charset="0"/>
                      </a:endParaRPr>
                    </a:p>
                  </a:txBody>
                  <a:tcPr anchor="ctr"/>
                </a:tc>
                <a:tc>
                  <a:txBody>
                    <a:bodyPr/>
                    <a:lstStyle/>
                    <a:p>
                      <a:pPr algn="ctr"/>
                      <a:r>
                        <a:rPr lang="nb-NO" sz="2400" b="0" i="0" u="none" strike="noStrike" kern="1200" baseline="30000" dirty="0">
                          <a:solidFill>
                            <a:schemeClr val="dk1"/>
                          </a:solidFill>
                          <a:latin typeface="Verdana" panose="020B0604030504040204" pitchFamily="34" charset="0"/>
                          <a:ea typeface="+mn-ea"/>
                          <a:cs typeface="+mn-cs"/>
                        </a:rPr>
                        <a:t>812,226</a:t>
                      </a:r>
                      <a:endParaRPr lang="en-GH" sz="2400" dirty="0">
                        <a:latin typeface="Verdana" panose="020B0604030504040204" pitchFamily="34" charset="0"/>
                      </a:endParaRPr>
                    </a:p>
                  </a:txBody>
                  <a:tcPr anchor="ctr"/>
                </a:tc>
                <a:tc>
                  <a:txBody>
                    <a:bodyPr/>
                    <a:lstStyle/>
                    <a:p>
                      <a:pPr algn="ctr"/>
                      <a:r>
                        <a:rPr lang="nb-NO" sz="2400" b="0" i="0" u="none" strike="noStrike" kern="1200" baseline="30000" dirty="0">
                          <a:solidFill>
                            <a:schemeClr val="dk1"/>
                          </a:solidFill>
                          <a:latin typeface="Verdana" panose="020B0604030504040204" pitchFamily="34" charset="0"/>
                          <a:ea typeface="+mn-ea"/>
                          <a:cs typeface="+mn-cs"/>
                        </a:rPr>
                        <a:t>1,052,392</a:t>
                      </a:r>
                      <a:endParaRPr lang="en-GH" sz="2400" dirty="0">
                        <a:latin typeface="Verdana" panose="020B0604030504040204" pitchFamily="34" charset="0"/>
                      </a:endParaRPr>
                    </a:p>
                  </a:txBody>
                  <a:tcPr anchor="ctr"/>
                </a:tc>
                <a:tc>
                  <a:txBody>
                    <a:bodyPr/>
                    <a:lstStyle/>
                    <a:p>
                      <a:pPr algn="ctr"/>
                      <a:r>
                        <a:rPr lang="nb-NO" sz="2400" b="0" i="0" u="none" strike="noStrike" kern="1200" baseline="30000" dirty="0">
                          <a:solidFill>
                            <a:schemeClr val="dk1"/>
                          </a:solidFill>
                          <a:latin typeface="Verdana" panose="020B0604030504040204" pitchFamily="34" charset="0"/>
                          <a:ea typeface="+mn-ea"/>
                          <a:cs typeface="+mn-cs"/>
                        </a:rPr>
                        <a:t>1,760,225</a:t>
                      </a:r>
                      <a:endParaRPr lang="en-GH" sz="2400" dirty="0">
                        <a:latin typeface="Verdana" panose="020B0604030504040204" pitchFamily="34" charset="0"/>
                      </a:endParaRPr>
                    </a:p>
                  </a:txBody>
                  <a:tcPr anchor="ctr"/>
                </a:tc>
                <a:tc>
                  <a:txBody>
                    <a:bodyPr/>
                    <a:lstStyle/>
                    <a:p>
                      <a:pPr algn="ctr"/>
                      <a:r>
                        <a:rPr lang="nb-NO" sz="2400" b="0" i="0" u="none" strike="noStrike" kern="1200" baseline="30000" dirty="0">
                          <a:solidFill>
                            <a:schemeClr val="dk1"/>
                          </a:solidFill>
                          <a:latin typeface="Verdana" panose="020B0604030504040204" pitchFamily="34" charset="0"/>
                          <a:ea typeface="+mn-ea"/>
                          <a:cs typeface="+mn-cs"/>
                        </a:rPr>
                        <a:t>2,374,997</a:t>
                      </a:r>
                      <a:endParaRPr lang="en-GH" sz="2400" dirty="0">
                        <a:latin typeface="Verdana" panose="020B0604030504040204" pitchFamily="34" charset="0"/>
                      </a:endParaRPr>
                    </a:p>
                  </a:txBody>
                  <a:tcPr anchor="ctr"/>
                </a:tc>
                <a:tc>
                  <a:txBody>
                    <a:bodyPr/>
                    <a:lstStyle/>
                    <a:p>
                      <a:pPr algn="ctr"/>
                      <a:r>
                        <a:rPr lang="nb-NO" sz="2400" b="0" i="0" u="none" strike="noStrike" kern="1200" baseline="30000" dirty="0">
                          <a:solidFill>
                            <a:schemeClr val="dk1"/>
                          </a:solidFill>
                          <a:latin typeface="Verdana" panose="020B0604030504040204" pitchFamily="34" charset="0"/>
                          <a:ea typeface="+mn-ea"/>
                          <a:cs typeface="+mn-cs"/>
                        </a:rPr>
                        <a:t>2,479,365</a:t>
                      </a:r>
                      <a:endParaRPr lang="en-GH" sz="2400" dirty="0">
                        <a:latin typeface="Verdana" panose="020B0604030504040204" pitchFamily="34" charset="0"/>
                      </a:endParaRPr>
                    </a:p>
                  </a:txBody>
                  <a:tcPr anchor="ctr"/>
                </a:tc>
                <a:extLst>
                  <a:ext uri="{0D108BD9-81ED-4DB2-BD59-A6C34878D82A}">
                    <a16:rowId xmlns:a16="http://schemas.microsoft.com/office/drawing/2014/main" val="585451291"/>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2400" b="1" i="0" u="none" strike="noStrike" kern="1200" baseline="30000" dirty="0">
                          <a:solidFill>
                            <a:schemeClr val="dk1"/>
                          </a:solidFill>
                          <a:latin typeface="Verdana" panose="020B0604030504040204" pitchFamily="34" charset="0"/>
                          <a:ea typeface="+mn-ea"/>
                          <a:cs typeface="+mn-cs"/>
                        </a:rPr>
                        <a:t>Sudan</a:t>
                      </a:r>
                      <a:endParaRPr lang="sv-SE" sz="2400" b="0" i="0" u="none" strike="noStrike" kern="1200" baseline="0" dirty="0">
                        <a:solidFill>
                          <a:schemeClr val="dk1"/>
                        </a:solidFill>
                        <a:latin typeface="Verdana" panose="020B0604030504040204" pitchFamily="34" charset="0"/>
                        <a:ea typeface="+mn-ea"/>
                        <a:cs typeface="+mn-cs"/>
                      </a:endParaRPr>
                    </a:p>
                  </a:txBody>
                  <a:tcPr anchor="ctr"/>
                </a:tc>
                <a:tc>
                  <a:txBody>
                    <a:bodyPr/>
                    <a:lstStyle/>
                    <a:p>
                      <a:pPr algn="ctr"/>
                      <a:r>
                        <a:rPr lang="sv-SE" sz="2400" b="0" i="0" u="none" strike="noStrike" kern="1200" baseline="30000" dirty="0">
                          <a:solidFill>
                            <a:schemeClr val="dk1"/>
                          </a:solidFill>
                          <a:latin typeface="Verdana" panose="020B0604030504040204" pitchFamily="34" charset="0"/>
                          <a:ea typeface="+mn-ea"/>
                          <a:cs typeface="+mn-cs"/>
                        </a:rPr>
                        <a:t>252,683</a:t>
                      </a:r>
                      <a:endParaRPr lang="en-GH" sz="2400" dirty="0">
                        <a:latin typeface="Verdana" panose="020B0604030504040204" pitchFamily="34" charset="0"/>
                      </a:endParaRPr>
                    </a:p>
                  </a:txBody>
                  <a:tcPr anchor="ctr"/>
                </a:tc>
                <a:tc>
                  <a:txBody>
                    <a:bodyPr/>
                    <a:lstStyle/>
                    <a:p>
                      <a:pPr algn="ctr"/>
                      <a:r>
                        <a:rPr lang="sv-SE" sz="2400" b="0" i="0" u="none" strike="noStrike" kern="1200" baseline="30000" dirty="0">
                          <a:solidFill>
                            <a:schemeClr val="dk1"/>
                          </a:solidFill>
                          <a:latin typeface="Verdana" panose="020B0604030504040204" pitchFamily="34" charset="0"/>
                          <a:ea typeface="+mn-ea"/>
                          <a:cs typeface="+mn-cs"/>
                        </a:rPr>
                        <a:t>266,270</a:t>
                      </a:r>
                      <a:endParaRPr lang="en-GH" sz="2400" dirty="0">
                        <a:latin typeface="Verdana" panose="020B0604030504040204" pitchFamily="34" charset="0"/>
                      </a:endParaRPr>
                    </a:p>
                  </a:txBody>
                  <a:tcPr anchor="ctr"/>
                </a:tc>
                <a:tc>
                  <a:txBody>
                    <a:bodyPr/>
                    <a:lstStyle/>
                    <a:p>
                      <a:pPr algn="ctr"/>
                      <a:r>
                        <a:rPr lang="sv-SE" sz="2400" b="0" i="0" u="none" strike="noStrike" kern="1200" baseline="30000" dirty="0">
                          <a:solidFill>
                            <a:schemeClr val="dk1"/>
                          </a:solidFill>
                          <a:latin typeface="Verdana" panose="020B0604030504040204" pitchFamily="34" charset="0"/>
                          <a:ea typeface="+mn-ea"/>
                          <a:cs typeface="+mn-cs"/>
                        </a:rPr>
                        <a:t>289,303</a:t>
                      </a:r>
                      <a:endParaRPr lang="en-GH" sz="2400" dirty="0">
                        <a:latin typeface="Verdana" panose="020B0604030504040204" pitchFamily="34" charset="0"/>
                      </a:endParaRPr>
                    </a:p>
                  </a:txBody>
                  <a:tcPr anchor="ctr"/>
                </a:tc>
                <a:tc>
                  <a:txBody>
                    <a:bodyPr/>
                    <a:lstStyle/>
                    <a:p>
                      <a:pPr algn="ctr"/>
                      <a:r>
                        <a:rPr lang="sv-SE" sz="2400" b="0" i="0" u="none" strike="noStrike" kern="1200" baseline="30000" dirty="0">
                          <a:solidFill>
                            <a:schemeClr val="dk1"/>
                          </a:solidFill>
                          <a:latin typeface="Verdana" panose="020B0604030504040204" pitchFamily="34" charset="0"/>
                          <a:ea typeface="+mn-ea"/>
                          <a:cs typeface="+mn-cs"/>
                        </a:rPr>
                        <a:t>342,971</a:t>
                      </a:r>
                      <a:endParaRPr lang="en-GH" sz="2400" dirty="0">
                        <a:latin typeface="Verdana" panose="020B0604030504040204" pitchFamily="34" charset="0"/>
                      </a:endParaRPr>
                    </a:p>
                  </a:txBody>
                  <a:tcPr anchor="ctr"/>
                </a:tc>
                <a:tc>
                  <a:txBody>
                    <a:bodyPr/>
                    <a:lstStyle/>
                    <a:p>
                      <a:pPr algn="ctr"/>
                      <a:r>
                        <a:rPr lang="sv-SE" sz="2400" b="0" i="0" u="none" strike="noStrike" kern="1200" baseline="30000" dirty="0">
                          <a:solidFill>
                            <a:schemeClr val="dk1"/>
                          </a:solidFill>
                          <a:latin typeface="Verdana" panose="020B0604030504040204" pitchFamily="34" charset="0"/>
                          <a:ea typeface="+mn-ea"/>
                          <a:cs typeface="+mn-cs"/>
                        </a:rPr>
                        <a:t>493,680</a:t>
                      </a:r>
                      <a:endParaRPr lang="en-GH" sz="2400" dirty="0">
                        <a:latin typeface="Verdana" panose="020B0604030504040204" pitchFamily="34" charset="0"/>
                      </a:endParaRPr>
                    </a:p>
                  </a:txBody>
                  <a:tcPr anchor="ctr"/>
                </a:tc>
                <a:tc>
                  <a:txBody>
                    <a:bodyPr/>
                    <a:lstStyle/>
                    <a:p>
                      <a:pPr algn="ctr"/>
                      <a:r>
                        <a:rPr lang="sv-SE" sz="2400" b="0" i="0" u="none" strike="noStrike" kern="1200" baseline="30000" dirty="0">
                          <a:solidFill>
                            <a:schemeClr val="dk1"/>
                          </a:solidFill>
                          <a:latin typeface="Verdana" panose="020B0604030504040204" pitchFamily="34" charset="0"/>
                          <a:ea typeface="+mn-ea"/>
                          <a:cs typeface="+mn-cs"/>
                        </a:rPr>
                        <a:t>538,690</a:t>
                      </a:r>
                      <a:endParaRPr lang="en-GH" sz="2400" dirty="0">
                        <a:latin typeface="Verdana" panose="020B0604030504040204" pitchFamily="34" charset="0"/>
                      </a:endParaRPr>
                    </a:p>
                  </a:txBody>
                  <a:tcPr anchor="ctr"/>
                </a:tc>
                <a:tc>
                  <a:txBody>
                    <a:bodyPr/>
                    <a:lstStyle/>
                    <a:p>
                      <a:pPr algn="ctr"/>
                      <a:r>
                        <a:rPr lang="sv-SE" sz="2400" b="0" i="0" u="none" strike="noStrike" kern="1200" baseline="30000" dirty="0">
                          <a:solidFill>
                            <a:schemeClr val="dk1"/>
                          </a:solidFill>
                          <a:latin typeface="Verdana" panose="020B0604030504040204" pitchFamily="34" charset="0"/>
                          <a:ea typeface="+mn-ea"/>
                          <a:cs typeface="+mn-cs"/>
                        </a:rPr>
                        <a:t>656,875</a:t>
                      </a:r>
                      <a:endParaRPr lang="en-GH" sz="2400" dirty="0">
                        <a:latin typeface="Verdana" panose="020B0604030504040204" pitchFamily="34" charset="0"/>
                      </a:endParaRPr>
                    </a:p>
                  </a:txBody>
                  <a:tcPr anchor="ctr"/>
                </a:tc>
                <a:extLst>
                  <a:ext uri="{0D108BD9-81ED-4DB2-BD59-A6C34878D82A}">
                    <a16:rowId xmlns:a16="http://schemas.microsoft.com/office/drawing/2014/main" val="81675482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i="0" u="none" strike="noStrike" kern="1200" baseline="30000" dirty="0">
                          <a:solidFill>
                            <a:schemeClr val="dk1"/>
                          </a:solidFill>
                          <a:latin typeface="Verdana" panose="020B0604030504040204" pitchFamily="34" charset="0"/>
                          <a:ea typeface="+mn-ea"/>
                          <a:cs typeface="+mn-cs"/>
                        </a:rPr>
                        <a:t>Ethiopia</a:t>
                      </a:r>
                      <a:endParaRPr lang="en-US" sz="2400" b="0" i="0" u="none" strike="noStrike" kern="1200" baseline="0" dirty="0">
                        <a:solidFill>
                          <a:schemeClr val="dk1"/>
                        </a:solidFill>
                        <a:latin typeface="Verdana" panose="020B0604030504040204" pitchFamily="34" charset="0"/>
                        <a:ea typeface="+mn-ea"/>
                        <a:cs typeface="+mn-cs"/>
                      </a:endParaRPr>
                    </a:p>
                  </a:txBody>
                  <a:tcPr anchor="ctr"/>
                </a:tc>
                <a:tc>
                  <a:txBody>
                    <a:bodyPr/>
                    <a:lstStyle/>
                    <a:p>
                      <a:pPr algn="ctr"/>
                      <a:r>
                        <a:rPr lang="en-US" sz="2400" b="0" i="0" u="none" strike="noStrike" kern="1200" baseline="30000" dirty="0">
                          <a:solidFill>
                            <a:schemeClr val="dk1"/>
                          </a:solidFill>
                          <a:latin typeface="Verdana" panose="020B0604030504040204" pitchFamily="34" charset="0"/>
                          <a:ea typeface="+mn-ea"/>
                          <a:cs typeface="+mn-cs"/>
                        </a:rPr>
                        <a:t>67,206</a:t>
                      </a:r>
                      <a:endParaRPr lang="en-GH" sz="2400" dirty="0">
                        <a:latin typeface="Verdana" panose="020B0604030504040204" pitchFamily="34" charset="0"/>
                      </a:endParaRPr>
                    </a:p>
                  </a:txBody>
                  <a:tcPr anchor="ctr"/>
                </a:tc>
                <a:tc>
                  <a:txBody>
                    <a:bodyPr/>
                    <a:lstStyle/>
                    <a:p>
                      <a:pPr algn="ctr"/>
                      <a:r>
                        <a:rPr lang="en-US" sz="2400" b="0" i="0" u="none" strike="noStrike" kern="1200" baseline="30000" dirty="0">
                          <a:solidFill>
                            <a:schemeClr val="dk1"/>
                          </a:solidFill>
                          <a:latin typeface="Verdana" panose="020B0604030504040204" pitchFamily="34" charset="0"/>
                          <a:ea typeface="+mn-ea"/>
                          <a:cs typeface="+mn-cs"/>
                        </a:rPr>
                        <a:t>69,158</a:t>
                      </a:r>
                      <a:endParaRPr lang="en-GH" sz="2400" dirty="0">
                        <a:latin typeface="Verdana" panose="020B0604030504040204" pitchFamily="34" charset="0"/>
                      </a:endParaRPr>
                    </a:p>
                  </a:txBody>
                  <a:tcPr anchor="ctr"/>
                </a:tc>
                <a:tc>
                  <a:txBody>
                    <a:bodyPr/>
                    <a:lstStyle/>
                    <a:p>
                      <a:pPr algn="ctr"/>
                      <a:r>
                        <a:rPr lang="en-US" sz="2400" b="0" i="0" u="none" strike="noStrike" kern="1200" baseline="30000" dirty="0">
                          <a:solidFill>
                            <a:schemeClr val="dk1"/>
                          </a:solidFill>
                          <a:latin typeface="Verdana" panose="020B0604030504040204" pitchFamily="34" charset="0"/>
                          <a:ea typeface="+mn-ea"/>
                          <a:cs typeface="+mn-cs"/>
                        </a:rPr>
                        <a:t>72,058</a:t>
                      </a:r>
                      <a:endParaRPr lang="en-GH" sz="2400" dirty="0">
                        <a:latin typeface="Verdana" panose="020B0604030504040204" pitchFamily="34" charset="0"/>
                      </a:endParaRPr>
                    </a:p>
                  </a:txBody>
                  <a:tcPr anchor="ctr"/>
                </a:tc>
                <a:tc>
                  <a:txBody>
                    <a:bodyPr/>
                    <a:lstStyle/>
                    <a:p>
                      <a:pPr algn="ctr"/>
                      <a:r>
                        <a:rPr lang="en-US" sz="2400" b="0" i="0" u="none" strike="noStrike" kern="1200" baseline="30000" dirty="0">
                          <a:solidFill>
                            <a:schemeClr val="dk1"/>
                          </a:solidFill>
                          <a:latin typeface="Verdana" panose="020B0604030504040204" pitchFamily="34" charset="0"/>
                          <a:ea typeface="+mn-ea"/>
                          <a:cs typeface="+mn-cs"/>
                        </a:rPr>
                        <a:t>87,713</a:t>
                      </a:r>
                      <a:endParaRPr lang="en-GH" sz="2400" dirty="0">
                        <a:latin typeface="Verdana" panose="020B0604030504040204" pitchFamily="34" charset="0"/>
                      </a:endParaRPr>
                    </a:p>
                  </a:txBody>
                  <a:tcPr anchor="ctr"/>
                </a:tc>
                <a:tc>
                  <a:txBody>
                    <a:bodyPr/>
                    <a:lstStyle/>
                    <a:p>
                      <a:pPr algn="ctr"/>
                      <a:r>
                        <a:rPr lang="en-US" sz="2400" b="0" i="0" u="none" strike="noStrike" kern="1200" baseline="30000" dirty="0">
                          <a:solidFill>
                            <a:schemeClr val="dk1"/>
                          </a:solidFill>
                          <a:latin typeface="Verdana" panose="020B0604030504040204" pitchFamily="34" charset="0"/>
                          <a:ea typeface="+mn-ea"/>
                          <a:cs typeface="+mn-cs"/>
                        </a:rPr>
                        <a:t>117,755</a:t>
                      </a:r>
                      <a:endParaRPr lang="en-GH" sz="2400" dirty="0">
                        <a:latin typeface="Verdana" panose="020B0604030504040204" pitchFamily="34" charset="0"/>
                      </a:endParaRPr>
                    </a:p>
                  </a:txBody>
                  <a:tcPr anchor="ctr"/>
                </a:tc>
                <a:tc>
                  <a:txBody>
                    <a:bodyPr/>
                    <a:lstStyle/>
                    <a:p>
                      <a:pPr algn="ctr"/>
                      <a:r>
                        <a:rPr lang="en-US" sz="2400" b="0" i="0" u="none" strike="noStrike" kern="1200" baseline="30000" dirty="0">
                          <a:solidFill>
                            <a:schemeClr val="dk1"/>
                          </a:solidFill>
                          <a:latin typeface="Verdana" panose="020B0604030504040204" pitchFamily="34" charset="0"/>
                          <a:ea typeface="+mn-ea"/>
                          <a:cs typeface="+mn-cs"/>
                        </a:rPr>
                        <a:t>138,123</a:t>
                      </a:r>
                      <a:endParaRPr lang="en-GH" sz="2400" dirty="0">
                        <a:latin typeface="Verdana" panose="020B0604030504040204" pitchFamily="34" charset="0"/>
                      </a:endParaRPr>
                    </a:p>
                  </a:txBody>
                  <a:tcPr anchor="ctr"/>
                </a:tc>
                <a:tc>
                  <a:txBody>
                    <a:bodyPr/>
                    <a:lstStyle/>
                    <a:p>
                      <a:pPr algn="ctr"/>
                      <a:r>
                        <a:rPr lang="en-US" sz="2400" b="0" i="0" u="none" strike="noStrike" kern="1200" baseline="30000" dirty="0">
                          <a:solidFill>
                            <a:schemeClr val="dk1"/>
                          </a:solidFill>
                          <a:latin typeface="Verdana" panose="020B0604030504040204" pitchFamily="34" charset="0"/>
                          <a:ea typeface="+mn-ea"/>
                          <a:cs typeface="+mn-cs"/>
                        </a:rPr>
                        <a:t>165,603</a:t>
                      </a:r>
                      <a:endParaRPr lang="en-GH" sz="2400" dirty="0">
                        <a:latin typeface="Verdana" panose="020B0604030504040204" pitchFamily="34" charset="0"/>
                      </a:endParaRPr>
                    </a:p>
                  </a:txBody>
                  <a:tcPr anchor="ctr"/>
                </a:tc>
                <a:extLst>
                  <a:ext uri="{0D108BD9-81ED-4DB2-BD59-A6C34878D82A}">
                    <a16:rowId xmlns:a16="http://schemas.microsoft.com/office/drawing/2014/main" val="3782104458"/>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2400" b="1" i="0" u="none" strike="noStrike" kern="1200" baseline="30000" dirty="0">
                          <a:solidFill>
                            <a:schemeClr val="dk1"/>
                          </a:solidFill>
                          <a:latin typeface="Verdana" panose="020B0604030504040204" pitchFamily="34" charset="0"/>
                          <a:ea typeface="+mn-ea"/>
                          <a:cs typeface="+mn-cs"/>
                        </a:rPr>
                        <a:t>Eritrea</a:t>
                      </a:r>
                      <a:endParaRPr lang="it-IT" sz="2400" b="0" i="0" u="none" strike="noStrike" kern="1200" baseline="0" dirty="0">
                        <a:solidFill>
                          <a:schemeClr val="dk1"/>
                        </a:solidFill>
                        <a:latin typeface="Verdana" panose="020B0604030504040204" pitchFamily="34" charset="0"/>
                        <a:ea typeface="+mn-ea"/>
                        <a:cs typeface="+mn-cs"/>
                      </a:endParaRPr>
                    </a:p>
                  </a:txBody>
                  <a:tcPr anchor="ctr"/>
                </a:tc>
                <a:tc>
                  <a:txBody>
                    <a:bodyPr/>
                    <a:lstStyle/>
                    <a:p>
                      <a:pPr algn="ctr"/>
                      <a:r>
                        <a:rPr lang="it-IT" sz="2400" b="0" i="0" u="none" strike="noStrike" kern="1200" baseline="30000" dirty="0">
                          <a:solidFill>
                            <a:schemeClr val="dk1"/>
                          </a:solidFill>
                          <a:latin typeface="Verdana" panose="020B0604030504040204" pitchFamily="34" charset="0"/>
                          <a:ea typeface="+mn-ea"/>
                          <a:cs typeface="+mn-cs"/>
                        </a:rPr>
                        <a:t>8,141</a:t>
                      </a:r>
                      <a:endParaRPr lang="en-GH" sz="2400" dirty="0">
                        <a:latin typeface="Verdana" panose="020B0604030504040204" pitchFamily="34" charset="0"/>
                      </a:endParaRPr>
                    </a:p>
                  </a:txBody>
                  <a:tcPr anchor="ctr"/>
                </a:tc>
                <a:tc>
                  <a:txBody>
                    <a:bodyPr/>
                    <a:lstStyle/>
                    <a:p>
                      <a:pPr algn="ctr"/>
                      <a:r>
                        <a:rPr lang="it-IT" sz="2400" b="0" i="0" u="none" strike="noStrike" kern="1200" baseline="30000" dirty="0">
                          <a:solidFill>
                            <a:schemeClr val="dk1"/>
                          </a:solidFill>
                          <a:latin typeface="Verdana" panose="020B0604030504040204" pitchFamily="34" charset="0"/>
                          <a:ea typeface="+mn-ea"/>
                          <a:cs typeface="+mn-cs"/>
                        </a:rPr>
                        <a:t>8,702</a:t>
                      </a:r>
                      <a:endParaRPr lang="en-GH" sz="2400" dirty="0">
                        <a:latin typeface="Verdana" panose="020B0604030504040204" pitchFamily="34" charset="0"/>
                      </a:endParaRPr>
                    </a:p>
                  </a:txBody>
                  <a:tcPr anchor="ctr"/>
                </a:tc>
                <a:tc>
                  <a:txBody>
                    <a:bodyPr/>
                    <a:lstStyle/>
                    <a:p>
                      <a:pPr algn="ctr"/>
                      <a:r>
                        <a:rPr lang="it-IT" sz="2400" b="0" i="0" u="none" strike="noStrike" kern="1200" baseline="30000" dirty="0">
                          <a:solidFill>
                            <a:schemeClr val="dk1"/>
                          </a:solidFill>
                          <a:latin typeface="Verdana" panose="020B0604030504040204" pitchFamily="34" charset="0"/>
                          <a:ea typeface="+mn-ea"/>
                          <a:cs typeface="+mn-cs"/>
                        </a:rPr>
                        <a:t>10,428</a:t>
                      </a:r>
                      <a:endParaRPr lang="en-GH" sz="2400" dirty="0">
                        <a:latin typeface="Verdana" panose="020B0604030504040204" pitchFamily="34" charset="0"/>
                      </a:endParaRPr>
                    </a:p>
                  </a:txBody>
                  <a:tcPr anchor="ctr"/>
                </a:tc>
                <a:tc>
                  <a:txBody>
                    <a:bodyPr/>
                    <a:lstStyle/>
                    <a:p>
                      <a:pPr algn="ctr"/>
                      <a:r>
                        <a:rPr lang="it-IT" sz="2400" b="0" i="0" u="none" strike="noStrike" kern="1200" baseline="30000" dirty="0">
                          <a:solidFill>
                            <a:schemeClr val="dk1"/>
                          </a:solidFill>
                          <a:latin typeface="Verdana" panose="020B0604030504040204" pitchFamily="34" charset="0"/>
                          <a:ea typeface="+mn-ea"/>
                          <a:cs typeface="+mn-cs"/>
                        </a:rPr>
                        <a:t>12,686</a:t>
                      </a:r>
                      <a:endParaRPr lang="en-GH" sz="2400" dirty="0">
                        <a:latin typeface="Verdana" panose="020B0604030504040204" pitchFamily="34" charset="0"/>
                      </a:endParaRPr>
                    </a:p>
                  </a:txBody>
                  <a:tcPr anchor="ctr"/>
                </a:tc>
                <a:tc>
                  <a:txBody>
                    <a:bodyPr/>
                    <a:lstStyle/>
                    <a:p>
                      <a:pPr algn="ctr"/>
                      <a:r>
                        <a:rPr lang="it-IT" sz="2400" b="0" i="0" u="none" strike="noStrike" kern="1200" baseline="30000" dirty="0">
                          <a:solidFill>
                            <a:schemeClr val="dk1"/>
                          </a:solidFill>
                          <a:latin typeface="Verdana" panose="020B0604030504040204" pitchFamily="34" charset="0"/>
                          <a:ea typeface="+mn-ea"/>
                          <a:cs typeface="+mn-cs"/>
                        </a:rPr>
                        <a:t>24,194</a:t>
                      </a:r>
                      <a:endParaRPr lang="en-GH" sz="2400" dirty="0">
                        <a:latin typeface="Verdana" panose="020B0604030504040204" pitchFamily="34" charset="0"/>
                      </a:endParaRPr>
                    </a:p>
                  </a:txBody>
                  <a:tcPr anchor="ctr"/>
                </a:tc>
                <a:tc>
                  <a:txBody>
                    <a:bodyPr/>
                    <a:lstStyle/>
                    <a:p>
                      <a:pPr algn="ctr"/>
                      <a:r>
                        <a:rPr lang="it-IT" sz="2400" b="0" i="0" u="none" strike="noStrike" kern="1200" baseline="30000" dirty="0">
                          <a:solidFill>
                            <a:schemeClr val="dk1"/>
                          </a:solidFill>
                          <a:latin typeface="Verdana" panose="020B0604030504040204" pitchFamily="34" charset="0"/>
                          <a:ea typeface="+mn-ea"/>
                          <a:cs typeface="+mn-cs"/>
                        </a:rPr>
                        <a:t>26,045</a:t>
                      </a:r>
                      <a:endParaRPr lang="en-GH" sz="2400" dirty="0">
                        <a:latin typeface="Verdana" panose="020B0604030504040204" pitchFamily="34" charset="0"/>
                      </a:endParaRPr>
                    </a:p>
                  </a:txBody>
                  <a:tcPr anchor="ctr"/>
                </a:tc>
                <a:tc>
                  <a:txBody>
                    <a:bodyPr/>
                    <a:lstStyle/>
                    <a:p>
                      <a:pPr algn="ctr"/>
                      <a:r>
                        <a:rPr lang="it-IT" sz="2400" b="0" i="0" u="none" strike="noStrike" kern="1200" baseline="30000" dirty="0">
                          <a:solidFill>
                            <a:schemeClr val="dk1"/>
                          </a:solidFill>
                          <a:latin typeface="Verdana" panose="020B0604030504040204" pitchFamily="34" charset="0"/>
                          <a:ea typeface="+mn-ea"/>
                          <a:cs typeface="+mn-cs"/>
                        </a:rPr>
                        <a:t>27,070</a:t>
                      </a:r>
                      <a:endParaRPr lang="en-GH" sz="2400" dirty="0">
                        <a:latin typeface="Verdana" panose="020B0604030504040204" pitchFamily="34" charset="0"/>
                      </a:endParaRPr>
                    </a:p>
                  </a:txBody>
                  <a:tcPr anchor="ctr"/>
                </a:tc>
                <a:extLst>
                  <a:ext uri="{0D108BD9-81ED-4DB2-BD59-A6C34878D82A}">
                    <a16:rowId xmlns:a16="http://schemas.microsoft.com/office/drawing/2014/main" val="168794106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i="0" u="none" strike="noStrike" kern="1200" baseline="30000" dirty="0">
                          <a:solidFill>
                            <a:schemeClr val="dk1"/>
                          </a:solidFill>
                          <a:latin typeface="Verdana" panose="020B0604030504040204" pitchFamily="34" charset="0"/>
                          <a:ea typeface="+mn-ea"/>
                          <a:cs typeface="+mn-cs"/>
                        </a:rPr>
                        <a:t>Nigeria</a:t>
                      </a:r>
                      <a:endParaRPr lang="en-US" sz="2400" b="0" i="0" u="none" strike="noStrike" kern="1200" baseline="0" dirty="0">
                        <a:solidFill>
                          <a:schemeClr val="dk1"/>
                        </a:solidFill>
                        <a:latin typeface="Verdana" panose="020B0604030504040204" pitchFamily="34" charset="0"/>
                        <a:ea typeface="+mn-ea"/>
                        <a:cs typeface="+mn-cs"/>
                      </a:endParaRPr>
                    </a:p>
                  </a:txBody>
                  <a:tcPr anchor="ctr"/>
                </a:tc>
                <a:tc>
                  <a:txBody>
                    <a:bodyPr/>
                    <a:lstStyle/>
                    <a:p>
                      <a:pPr algn="ctr"/>
                      <a:r>
                        <a:rPr lang="en-US" sz="2400" b="0" i="0" u="none" strike="noStrike" kern="1200" baseline="30000" dirty="0">
                          <a:solidFill>
                            <a:schemeClr val="dk1"/>
                          </a:solidFill>
                          <a:latin typeface="Verdana" panose="020B0604030504040204" pitchFamily="34" charset="0"/>
                          <a:ea typeface="+mn-ea"/>
                          <a:cs typeface="+mn-cs"/>
                        </a:rPr>
                        <a:t>3,075</a:t>
                      </a:r>
                      <a:endParaRPr lang="en-GH" sz="2400" dirty="0">
                        <a:latin typeface="Verdana" panose="020B0604030504040204" pitchFamily="34" charset="0"/>
                      </a:endParaRPr>
                    </a:p>
                  </a:txBody>
                  <a:tcPr anchor="ctr"/>
                </a:tc>
                <a:tc>
                  <a:txBody>
                    <a:bodyPr/>
                    <a:lstStyle/>
                    <a:p>
                      <a:pPr algn="ctr"/>
                      <a:r>
                        <a:rPr lang="en-US" sz="2400" b="0" i="0" u="none" strike="noStrike" kern="1200" baseline="30000" dirty="0">
                          <a:solidFill>
                            <a:schemeClr val="dk1"/>
                          </a:solidFill>
                          <a:latin typeface="Verdana" panose="020B0604030504040204" pitchFamily="34" charset="0"/>
                          <a:ea typeface="+mn-ea"/>
                          <a:cs typeface="+mn-cs"/>
                        </a:rPr>
                        <a:t>3,231</a:t>
                      </a:r>
                      <a:endParaRPr lang="en-GH" sz="2400" dirty="0">
                        <a:latin typeface="Verdana" panose="020B0604030504040204" pitchFamily="34" charset="0"/>
                      </a:endParaRPr>
                    </a:p>
                  </a:txBody>
                  <a:tcPr anchor="ctr"/>
                </a:tc>
                <a:tc>
                  <a:txBody>
                    <a:bodyPr/>
                    <a:lstStyle/>
                    <a:p>
                      <a:pPr algn="ctr"/>
                      <a:r>
                        <a:rPr lang="en-US" sz="2400" b="0" i="0" u="none" strike="noStrike" kern="1200" baseline="30000" dirty="0">
                          <a:solidFill>
                            <a:schemeClr val="dk1"/>
                          </a:solidFill>
                          <a:latin typeface="Verdana" panose="020B0604030504040204" pitchFamily="34" charset="0"/>
                          <a:ea typeface="+mn-ea"/>
                          <a:cs typeface="+mn-cs"/>
                        </a:rPr>
                        <a:t>3,814</a:t>
                      </a:r>
                      <a:endParaRPr lang="en-GH" sz="2400" dirty="0">
                        <a:latin typeface="Verdana" panose="020B0604030504040204" pitchFamily="34" charset="0"/>
                      </a:endParaRPr>
                    </a:p>
                  </a:txBody>
                  <a:tcPr anchor="ctr"/>
                </a:tc>
                <a:tc>
                  <a:txBody>
                    <a:bodyPr/>
                    <a:lstStyle/>
                    <a:p>
                      <a:pPr algn="ctr"/>
                      <a:r>
                        <a:rPr lang="en-US" sz="2400" b="0" i="0" u="none" strike="noStrike" kern="1200" baseline="30000" dirty="0">
                          <a:solidFill>
                            <a:schemeClr val="dk1"/>
                          </a:solidFill>
                          <a:latin typeface="Verdana" panose="020B0604030504040204" pitchFamily="34" charset="0"/>
                          <a:ea typeface="+mn-ea"/>
                          <a:cs typeface="+mn-cs"/>
                        </a:rPr>
                        <a:t>7,891</a:t>
                      </a:r>
                      <a:endParaRPr lang="en-GH" sz="2400" dirty="0">
                        <a:latin typeface="Verdana" panose="020B0604030504040204" pitchFamily="34" charset="0"/>
                      </a:endParaRPr>
                    </a:p>
                  </a:txBody>
                  <a:tcPr anchor="ctr"/>
                </a:tc>
                <a:tc>
                  <a:txBody>
                    <a:bodyPr/>
                    <a:lstStyle/>
                    <a:p>
                      <a:pPr algn="ctr"/>
                      <a:r>
                        <a:rPr lang="en-US" sz="2400" b="0" i="0" u="none" strike="noStrike" kern="1200" baseline="30000" dirty="0">
                          <a:solidFill>
                            <a:schemeClr val="dk1"/>
                          </a:solidFill>
                          <a:latin typeface="Verdana" panose="020B0604030504040204" pitchFamily="34" charset="0"/>
                          <a:ea typeface="+mn-ea"/>
                          <a:cs typeface="+mn-cs"/>
                        </a:rPr>
                        <a:t>18,219</a:t>
                      </a:r>
                      <a:endParaRPr lang="en-GH" sz="2400" dirty="0">
                        <a:latin typeface="Verdana" panose="020B0604030504040204" pitchFamily="34" charset="0"/>
                      </a:endParaRPr>
                    </a:p>
                  </a:txBody>
                  <a:tcPr anchor="ctr"/>
                </a:tc>
                <a:tc>
                  <a:txBody>
                    <a:bodyPr/>
                    <a:lstStyle/>
                    <a:p>
                      <a:pPr algn="ctr"/>
                      <a:r>
                        <a:rPr lang="en-US" sz="2400" b="0" i="0" u="none" strike="noStrike" kern="1200" baseline="30000" dirty="0">
                          <a:solidFill>
                            <a:schemeClr val="dk1"/>
                          </a:solidFill>
                          <a:latin typeface="Verdana" panose="020B0604030504040204" pitchFamily="34" charset="0"/>
                          <a:ea typeface="+mn-ea"/>
                          <a:cs typeface="+mn-cs"/>
                        </a:rPr>
                        <a:t>24,864</a:t>
                      </a:r>
                      <a:endParaRPr lang="en-GH" sz="2400" dirty="0">
                        <a:latin typeface="Verdana" panose="020B0604030504040204" pitchFamily="34" charset="0"/>
                      </a:endParaRPr>
                    </a:p>
                  </a:txBody>
                  <a:tcPr anchor="ctr"/>
                </a:tc>
                <a:tc>
                  <a:txBody>
                    <a:bodyPr/>
                    <a:lstStyle/>
                    <a:p>
                      <a:pPr algn="ctr"/>
                      <a:r>
                        <a:rPr lang="en-US" sz="2400" b="0" i="0" u="none" strike="noStrike" kern="1200" baseline="30000" dirty="0">
                          <a:solidFill>
                            <a:schemeClr val="dk1"/>
                          </a:solidFill>
                          <a:latin typeface="Verdana" panose="020B0604030504040204" pitchFamily="34" charset="0"/>
                          <a:ea typeface="+mn-ea"/>
                          <a:cs typeface="+mn-cs"/>
                        </a:rPr>
                        <a:t>25,965</a:t>
                      </a:r>
                      <a:endParaRPr lang="en-GH" sz="2400" dirty="0">
                        <a:latin typeface="Verdana" panose="020B0604030504040204" pitchFamily="34" charset="0"/>
                      </a:endParaRPr>
                    </a:p>
                  </a:txBody>
                  <a:tcPr anchor="ctr"/>
                </a:tc>
                <a:extLst>
                  <a:ext uri="{0D108BD9-81ED-4DB2-BD59-A6C34878D82A}">
                    <a16:rowId xmlns:a16="http://schemas.microsoft.com/office/drawing/2014/main" val="282769378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i="0" u="none" strike="noStrike" kern="1200" baseline="30000" dirty="0">
                          <a:solidFill>
                            <a:schemeClr val="dk1"/>
                          </a:solidFill>
                          <a:latin typeface="Verdana" panose="020B0604030504040204" pitchFamily="34" charset="0"/>
                          <a:ea typeface="+mn-ea"/>
                          <a:cs typeface="+mn-cs"/>
                        </a:rPr>
                        <a:t>South Sudan</a:t>
                      </a:r>
                      <a:endParaRPr lang="en-US" sz="2400" b="0" i="0" u="none" strike="noStrike" kern="1200" baseline="0" dirty="0">
                        <a:solidFill>
                          <a:schemeClr val="dk1"/>
                        </a:solidFill>
                        <a:latin typeface="Verdana" panose="020B0604030504040204" pitchFamily="34" charset="0"/>
                        <a:ea typeface="+mn-ea"/>
                        <a:cs typeface="+mn-cs"/>
                      </a:endParaRPr>
                    </a:p>
                  </a:txBody>
                  <a:tcPr anchor="ctr"/>
                </a:tc>
                <a:tc>
                  <a:txBody>
                    <a:bodyPr/>
                    <a:lstStyle/>
                    <a:p>
                      <a:pPr algn="ctr"/>
                      <a:r>
                        <a:rPr lang="en-US" sz="2400" b="0" i="0" u="none" strike="noStrike" kern="1200" baseline="30000" dirty="0">
                          <a:solidFill>
                            <a:schemeClr val="dk1"/>
                          </a:solidFill>
                          <a:latin typeface="Verdana" panose="020B0604030504040204" pitchFamily="34" charset="0"/>
                          <a:ea typeface="+mn-ea"/>
                          <a:cs typeface="+mn-cs"/>
                        </a:rPr>
                        <a:t>5,081</a:t>
                      </a:r>
                      <a:endParaRPr lang="en-GH" sz="2400" dirty="0">
                        <a:latin typeface="Verdana" panose="020B0604030504040204" pitchFamily="34" charset="0"/>
                      </a:endParaRPr>
                    </a:p>
                  </a:txBody>
                  <a:tcPr anchor="ctr"/>
                </a:tc>
                <a:tc>
                  <a:txBody>
                    <a:bodyPr/>
                    <a:lstStyle/>
                    <a:p>
                      <a:pPr algn="ctr"/>
                      <a:r>
                        <a:rPr lang="en-US" sz="2400" b="0" i="0" u="none" strike="noStrike" kern="1200" baseline="30000" dirty="0">
                          <a:solidFill>
                            <a:schemeClr val="dk1"/>
                          </a:solidFill>
                          <a:latin typeface="Verdana" panose="020B0604030504040204" pitchFamily="34" charset="0"/>
                          <a:ea typeface="+mn-ea"/>
                          <a:cs typeface="+mn-cs"/>
                        </a:rPr>
                        <a:t>6,433</a:t>
                      </a:r>
                      <a:endParaRPr lang="en-GH" sz="2400" dirty="0">
                        <a:latin typeface="Verdana" panose="020B0604030504040204" pitchFamily="34" charset="0"/>
                      </a:endParaRPr>
                    </a:p>
                  </a:txBody>
                  <a:tcPr anchor="ctr"/>
                </a:tc>
                <a:tc>
                  <a:txBody>
                    <a:bodyPr/>
                    <a:lstStyle/>
                    <a:p>
                      <a:pPr algn="ctr"/>
                      <a:r>
                        <a:rPr lang="en-US" sz="2400" b="0" i="0" u="none" strike="noStrike" kern="1200" baseline="30000" dirty="0">
                          <a:solidFill>
                            <a:schemeClr val="dk1"/>
                          </a:solidFill>
                          <a:latin typeface="Verdana" panose="020B0604030504040204" pitchFamily="34" charset="0"/>
                          <a:ea typeface="+mn-ea"/>
                          <a:cs typeface="+mn-cs"/>
                        </a:rPr>
                        <a:t>7,990</a:t>
                      </a:r>
                      <a:endParaRPr lang="en-GH" sz="2400" dirty="0">
                        <a:latin typeface="Verdana" panose="020B0604030504040204" pitchFamily="34" charset="0"/>
                      </a:endParaRPr>
                    </a:p>
                  </a:txBody>
                  <a:tcPr anchor="ctr"/>
                </a:tc>
                <a:tc>
                  <a:txBody>
                    <a:bodyPr/>
                    <a:lstStyle/>
                    <a:p>
                      <a:pPr algn="ctr"/>
                      <a:r>
                        <a:rPr lang="en-US" sz="2400" b="0" i="0" u="none" strike="noStrike" kern="1200" baseline="30000" dirty="0">
                          <a:solidFill>
                            <a:schemeClr val="dk1"/>
                          </a:solidFill>
                          <a:latin typeface="Verdana" panose="020B0604030504040204" pitchFamily="34" charset="0"/>
                          <a:ea typeface="+mn-ea"/>
                          <a:cs typeface="+mn-cs"/>
                        </a:rPr>
                        <a:t>8,735</a:t>
                      </a:r>
                      <a:endParaRPr lang="en-GH" sz="2400" dirty="0">
                        <a:latin typeface="Verdana" panose="020B0604030504040204" pitchFamily="34" charset="0"/>
                      </a:endParaRPr>
                    </a:p>
                  </a:txBody>
                  <a:tcPr anchor="ctr"/>
                </a:tc>
                <a:tc>
                  <a:txBody>
                    <a:bodyPr/>
                    <a:lstStyle/>
                    <a:p>
                      <a:pPr algn="ctr"/>
                      <a:r>
                        <a:rPr lang="en-US" sz="2400" b="0" i="0" u="none" strike="noStrike" kern="1200" baseline="30000" dirty="0">
                          <a:solidFill>
                            <a:schemeClr val="dk1"/>
                          </a:solidFill>
                          <a:latin typeface="Verdana" panose="020B0604030504040204" pitchFamily="34" charset="0"/>
                          <a:ea typeface="+mn-ea"/>
                          <a:cs typeface="+mn-cs"/>
                        </a:rPr>
                        <a:t>17,190</a:t>
                      </a:r>
                      <a:endParaRPr lang="en-GH" sz="2400" dirty="0">
                        <a:latin typeface="Verdana" panose="020B0604030504040204" pitchFamily="34" charset="0"/>
                      </a:endParaRPr>
                    </a:p>
                  </a:txBody>
                  <a:tcPr anchor="ctr"/>
                </a:tc>
                <a:tc>
                  <a:txBody>
                    <a:bodyPr/>
                    <a:lstStyle/>
                    <a:p>
                      <a:pPr algn="ctr"/>
                      <a:r>
                        <a:rPr lang="en-US" sz="2400" b="0" i="0" u="none" strike="noStrike" kern="1200" baseline="30000" dirty="0">
                          <a:solidFill>
                            <a:schemeClr val="dk1"/>
                          </a:solidFill>
                          <a:latin typeface="Verdana" panose="020B0604030504040204" pitchFamily="34" charset="0"/>
                          <a:ea typeface="+mn-ea"/>
                          <a:cs typeface="+mn-cs"/>
                        </a:rPr>
                        <a:t>14,425</a:t>
                      </a:r>
                      <a:endParaRPr lang="en-GH" sz="2400" dirty="0">
                        <a:latin typeface="Verdana" panose="020B0604030504040204" pitchFamily="34" charset="0"/>
                      </a:endParaRPr>
                    </a:p>
                  </a:txBody>
                  <a:tcPr anchor="ctr"/>
                </a:tc>
                <a:tc>
                  <a:txBody>
                    <a:bodyPr/>
                    <a:lstStyle/>
                    <a:p>
                      <a:pPr algn="ctr"/>
                      <a:r>
                        <a:rPr lang="en-US" sz="2400" b="0" i="0" u="none" strike="noStrike" kern="1200" baseline="30000" dirty="0">
                          <a:solidFill>
                            <a:schemeClr val="dk1"/>
                          </a:solidFill>
                          <a:latin typeface="Verdana" panose="020B0604030504040204" pitchFamily="34" charset="0"/>
                          <a:ea typeface="+mn-ea"/>
                          <a:cs typeface="+mn-cs"/>
                        </a:rPr>
                        <a:t>20,010</a:t>
                      </a:r>
                      <a:endParaRPr lang="en-GH" sz="2400" dirty="0">
                        <a:latin typeface="Verdana" panose="020B0604030504040204" pitchFamily="34" charset="0"/>
                      </a:endParaRPr>
                    </a:p>
                  </a:txBody>
                  <a:tcPr anchor="ctr"/>
                </a:tc>
                <a:extLst>
                  <a:ext uri="{0D108BD9-81ED-4DB2-BD59-A6C34878D82A}">
                    <a16:rowId xmlns:a16="http://schemas.microsoft.com/office/drawing/2014/main" val="1867137611"/>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sz="2400" b="1" i="0" u="none" strike="noStrike" kern="1200" baseline="30000" dirty="0">
                          <a:solidFill>
                            <a:schemeClr val="dk1"/>
                          </a:solidFill>
                          <a:latin typeface="Verdana" panose="020B0604030504040204" pitchFamily="34" charset="0"/>
                          <a:ea typeface="+mn-ea"/>
                          <a:cs typeface="+mn-cs"/>
                        </a:rPr>
                        <a:t>Somalia</a:t>
                      </a:r>
                      <a:endParaRPr lang="fi-FI" sz="2400" b="0" i="0" u="none" strike="noStrike" kern="1200" baseline="0" dirty="0">
                        <a:solidFill>
                          <a:schemeClr val="dk1"/>
                        </a:solidFill>
                        <a:latin typeface="Verdana" panose="020B0604030504040204" pitchFamily="34" charset="0"/>
                        <a:ea typeface="+mn-ea"/>
                        <a:cs typeface="+mn-cs"/>
                      </a:endParaRPr>
                    </a:p>
                  </a:txBody>
                  <a:tcPr anchor="ctr"/>
                </a:tc>
                <a:tc>
                  <a:txBody>
                    <a:bodyPr/>
                    <a:lstStyle/>
                    <a:p>
                      <a:pPr algn="ctr"/>
                      <a:r>
                        <a:rPr lang="fi-FI" sz="2400" b="0" i="0" u="none" strike="noStrike" kern="1200" baseline="30000" dirty="0">
                          <a:solidFill>
                            <a:schemeClr val="dk1"/>
                          </a:solidFill>
                          <a:latin typeface="Verdana" panose="020B0604030504040204" pitchFamily="34" charset="0"/>
                          <a:ea typeface="+mn-ea"/>
                          <a:cs typeface="+mn-cs"/>
                        </a:rPr>
                        <a:t>5,138</a:t>
                      </a:r>
                      <a:endParaRPr lang="en-GH" sz="2400" dirty="0">
                        <a:latin typeface="Verdana" panose="020B0604030504040204" pitchFamily="34" charset="0"/>
                      </a:endParaRPr>
                    </a:p>
                  </a:txBody>
                  <a:tcPr anchor="ctr"/>
                </a:tc>
                <a:tc>
                  <a:txBody>
                    <a:bodyPr/>
                    <a:lstStyle/>
                    <a:p>
                      <a:pPr algn="ctr"/>
                      <a:r>
                        <a:rPr lang="fi-FI" sz="2400" b="0" i="0" u="none" strike="noStrike" kern="1200" baseline="30000" dirty="0">
                          <a:solidFill>
                            <a:schemeClr val="dk1"/>
                          </a:solidFill>
                          <a:latin typeface="Verdana" panose="020B0604030504040204" pitchFamily="34" charset="0"/>
                          <a:ea typeface="+mn-ea"/>
                          <a:cs typeface="+mn-cs"/>
                        </a:rPr>
                        <a:t>5,553</a:t>
                      </a:r>
                      <a:endParaRPr lang="en-GH" sz="2400" dirty="0">
                        <a:latin typeface="Verdana" panose="020B0604030504040204" pitchFamily="34" charset="0"/>
                      </a:endParaRPr>
                    </a:p>
                  </a:txBody>
                  <a:tcPr anchor="ctr"/>
                </a:tc>
                <a:tc>
                  <a:txBody>
                    <a:bodyPr/>
                    <a:lstStyle/>
                    <a:p>
                      <a:pPr algn="ctr"/>
                      <a:r>
                        <a:rPr lang="fi-FI" sz="2400" b="0" i="0" u="none" strike="noStrike" kern="1200" baseline="30000" dirty="0">
                          <a:solidFill>
                            <a:schemeClr val="dk1"/>
                          </a:solidFill>
                          <a:latin typeface="Verdana" panose="020B0604030504040204" pitchFamily="34" charset="0"/>
                          <a:ea typeface="+mn-ea"/>
                          <a:cs typeface="+mn-cs"/>
                        </a:rPr>
                        <a:t>6,793</a:t>
                      </a:r>
                      <a:endParaRPr lang="en-GH" sz="2400" dirty="0">
                        <a:latin typeface="Verdana" panose="020B0604030504040204" pitchFamily="34" charset="0"/>
                      </a:endParaRPr>
                    </a:p>
                  </a:txBody>
                  <a:tcPr anchor="ctr"/>
                </a:tc>
                <a:tc>
                  <a:txBody>
                    <a:bodyPr/>
                    <a:lstStyle/>
                    <a:p>
                      <a:pPr algn="ctr"/>
                      <a:r>
                        <a:rPr lang="fi-FI" sz="2400" b="0" i="0" u="none" strike="noStrike" kern="1200" baseline="30000" dirty="0">
                          <a:solidFill>
                            <a:schemeClr val="dk1"/>
                          </a:solidFill>
                          <a:latin typeface="Verdana" panose="020B0604030504040204" pitchFamily="34" charset="0"/>
                          <a:ea typeface="+mn-ea"/>
                          <a:cs typeface="+mn-cs"/>
                        </a:rPr>
                        <a:t>7,415</a:t>
                      </a:r>
                      <a:endParaRPr lang="en-GH" sz="2400" dirty="0">
                        <a:latin typeface="Verdana" panose="020B0604030504040204" pitchFamily="34" charset="0"/>
                      </a:endParaRPr>
                    </a:p>
                  </a:txBody>
                  <a:tcPr anchor="ctr"/>
                </a:tc>
                <a:tc>
                  <a:txBody>
                    <a:bodyPr/>
                    <a:lstStyle/>
                    <a:p>
                      <a:pPr algn="ctr"/>
                      <a:r>
                        <a:rPr lang="fi-FI" sz="2400" b="0" i="0" u="none" strike="noStrike" kern="1200" baseline="30000" dirty="0">
                          <a:solidFill>
                            <a:schemeClr val="dk1"/>
                          </a:solidFill>
                          <a:latin typeface="Verdana" panose="020B0604030504040204" pitchFamily="34" charset="0"/>
                          <a:ea typeface="+mn-ea"/>
                          <a:cs typeface="+mn-cs"/>
                        </a:rPr>
                        <a:t>13,267</a:t>
                      </a:r>
                      <a:endParaRPr lang="en-GH" sz="2400" dirty="0">
                        <a:latin typeface="Verdana" panose="020B0604030504040204" pitchFamily="34" charset="0"/>
                      </a:endParaRPr>
                    </a:p>
                  </a:txBody>
                  <a:tcPr anchor="ctr"/>
                </a:tc>
                <a:tc>
                  <a:txBody>
                    <a:bodyPr/>
                    <a:lstStyle/>
                    <a:p>
                      <a:pPr algn="ctr"/>
                      <a:r>
                        <a:rPr lang="fi-FI" sz="2400" b="0" i="0" u="none" strike="noStrike" kern="1200" baseline="30000" dirty="0">
                          <a:solidFill>
                            <a:schemeClr val="dk1"/>
                          </a:solidFill>
                          <a:latin typeface="Verdana" panose="020B0604030504040204" pitchFamily="34" charset="0"/>
                          <a:ea typeface="+mn-ea"/>
                          <a:cs typeface="+mn-cs"/>
                        </a:rPr>
                        <a:t>10,930</a:t>
                      </a:r>
                      <a:endParaRPr lang="en-GH" sz="2400" dirty="0">
                        <a:latin typeface="Verdana" panose="020B0604030504040204" pitchFamily="34" charset="0"/>
                      </a:endParaRPr>
                    </a:p>
                  </a:txBody>
                  <a:tcPr anchor="ctr"/>
                </a:tc>
                <a:tc>
                  <a:txBody>
                    <a:bodyPr/>
                    <a:lstStyle/>
                    <a:p>
                      <a:pPr algn="ctr"/>
                      <a:r>
                        <a:rPr lang="fi-FI" sz="2400" b="0" i="0" u="none" strike="noStrike" kern="1200" baseline="30000" dirty="0">
                          <a:solidFill>
                            <a:schemeClr val="dk1"/>
                          </a:solidFill>
                          <a:latin typeface="Verdana" panose="020B0604030504040204" pitchFamily="34" charset="0"/>
                          <a:ea typeface="+mn-ea"/>
                          <a:cs typeface="+mn-cs"/>
                        </a:rPr>
                        <a:t>14,535</a:t>
                      </a:r>
                      <a:endParaRPr lang="en-GH" sz="2400" dirty="0">
                        <a:latin typeface="Verdana" panose="020B0604030504040204" pitchFamily="34" charset="0"/>
                      </a:endParaRPr>
                    </a:p>
                  </a:txBody>
                  <a:tcPr anchor="ctr"/>
                </a:tc>
                <a:extLst>
                  <a:ext uri="{0D108BD9-81ED-4DB2-BD59-A6C34878D82A}">
                    <a16:rowId xmlns:a16="http://schemas.microsoft.com/office/drawing/2014/main" val="2240580238"/>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2400" b="1" i="0" u="none" strike="noStrike" kern="1200" baseline="30000" dirty="0">
                          <a:solidFill>
                            <a:schemeClr val="dk1"/>
                          </a:solidFill>
                          <a:latin typeface="Verdana" panose="020B0604030504040204" pitchFamily="34" charset="0"/>
                          <a:ea typeface="+mn-ea"/>
                          <a:cs typeface="+mn-cs"/>
                        </a:rPr>
                        <a:t>Morocco</a:t>
                      </a:r>
                      <a:endParaRPr lang="it-IT" sz="2400" b="0" i="0" u="none" strike="noStrike" kern="1200" baseline="0" dirty="0">
                        <a:solidFill>
                          <a:schemeClr val="dk1"/>
                        </a:solidFill>
                        <a:latin typeface="Verdana" panose="020B0604030504040204" pitchFamily="34" charset="0"/>
                        <a:ea typeface="+mn-ea"/>
                        <a:cs typeface="+mn-cs"/>
                      </a:endParaRPr>
                    </a:p>
                  </a:txBody>
                  <a:tcPr anchor="ctr"/>
                </a:tc>
                <a:tc>
                  <a:txBody>
                    <a:bodyPr/>
                    <a:lstStyle/>
                    <a:p>
                      <a:pPr algn="ctr"/>
                      <a:r>
                        <a:rPr lang="it-IT" sz="2400" b="0" i="0" u="none" strike="noStrike" kern="1200" baseline="30000" dirty="0">
                          <a:solidFill>
                            <a:schemeClr val="dk1"/>
                          </a:solidFill>
                          <a:latin typeface="Verdana" panose="020B0604030504040204" pitchFamily="34" charset="0"/>
                          <a:ea typeface="+mn-ea"/>
                          <a:cs typeface="+mn-cs"/>
                        </a:rPr>
                        <a:t>5,099</a:t>
                      </a:r>
                      <a:endParaRPr lang="en-GH" sz="2400" dirty="0">
                        <a:latin typeface="Verdana" panose="020B0604030504040204" pitchFamily="34" charset="0"/>
                      </a:endParaRPr>
                    </a:p>
                  </a:txBody>
                  <a:tcPr anchor="ctr"/>
                </a:tc>
                <a:tc>
                  <a:txBody>
                    <a:bodyPr/>
                    <a:lstStyle/>
                    <a:p>
                      <a:pPr algn="ctr"/>
                      <a:r>
                        <a:rPr lang="it-IT" sz="2400" b="0" i="0" u="none" strike="noStrike" kern="1200" baseline="30000" dirty="0">
                          <a:solidFill>
                            <a:schemeClr val="dk1"/>
                          </a:solidFill>
                          <a:latin typeface="Verdana" panose="020B0604030504040204" pitchFamily="34" charset="0"/>
                          <a:ea typeface="+mn-ea"/>
                          <a:cs typeface="+mn-cs"/>
                        </a:rPr>
                        <a:t>5,467</a:t>
                      </a:r>
                      <a:endParaRPr lang="en-GH" sz="2400" dirty="0">
                        <a:latin typeface="Verdana" panose="020B0604030504040204" pitchFamily="34" charset="0"/>
                      </a:endParaRPr>
                    </a:p>
                  </a:txBody>
                  <a:tcPr anchor="ctr"/>
                </a:tc>
                <a:tc>
                  <a:txBody>
                    <a:bodyPr/>
                    <a:lstStyle/>
                    <a:p>
                      <a:pPr algn="ctr"/>
                      <a:r>
                        <a:rPr lang="it-IT" sz="2400" b="0" i="0" u="none" strike="noStrike" kern="1200" baseline="30000" dirty="0">
                          <a:solidFill>
                            <a:schemeClr val="dk1"/>
                          </a:solidFill>
                          <a:latin typeface="Verdana" panose="020B0604030504040204" pitchFamily="34" charset="0"/>
                          <a:ea typeface="+mn-ea"/>
                          <a:cs typeface="+mn-cs"/>
                        </a:rPr>
                        <a:t>6,268</a:t>
                      </a:r>
                      <a:endParaRPr lang="en-GH" sz="2400" dirty="0">
                        <a:latin typeface="Verdana" panose="020B0604030504040204" pitchFamily="34" charset="0"/>
                      </a:endParaRPr>
                    </a:p>
                  </a:txBody>
                  <a:tcPr anchor="ctr"/>
                </a:tc>
                <a:tc>
                  <a:txBody>
                    <a:bodyPr/>
                    <a:lstStyle/>
                    <a:p>
                      <a:pPr algn="ctr"/>
                      <a:r>
                        <a:rPr lang="it-IT" sz="2400" b="0" i="0" u="none" strike="noStrike" kern="1200" baseline="30000" dirty="0">
                          <a:solidFill>
                            <a:schemeClr val="dk1"/>
                          </a:solidFill>
                          <a:latin typeface="Verdana" panose="020B0604030504040204" pitchFamily="34" charset="0"/>
                          <a:ea typeface="+mn-ea"/>
                          <a:cs typeface="+mn-cs"/>
                        </a:rPr>
                        <a:t>6,582</a:t>
                      </a:r>
                      <a:endParaRPr lang="en-GH" sz="2400" dirty="0">
                        <a:latin typeface="Verdana" panose="020B0604030504040204" pitchFamily="34" charset="0"/>
                      </a:endParaRPr>
                    </a:p>
                  </a:txBody>
                  <a:tcPr anchor="ctr"/>
                </a:tc>
                <a:tc>
                  <a:txBody>
                    <a:bodyPr/>
                    <a:lstStyle/>
                    <a:p>
                      <a:pPr algn="ctr"/>
                      <a:r>
                        <a:rPr lang="it-IT" sz="2400" b="0" i="0" u="none" strike="noStrike" kern="1200" baseline="30000" dirty="0">
                          <a:solidFill>
                            <a:schemeClr val="dk1"/>
                          </a:solidFill>
                          <a:latin typeface="Verdana" panose="020B0604030504040204" pitchFamily="34" charset="0"/>
                          <a:ea typeface="+mn-ea"/>
                          <a:cs typeface="+mn-cs"/>
                        </a:rPr>
                        <a:t>11,691</a:t>
                      </a:r>
                      <a:endParaRPr lang="en-GH" sz="2400" dirty="0">
                        <a:latin typeface="Verdana" panose="020B0604030504040204" pitchFamily="34" charset="0"/>
                      </a:endParaRPr>
                    </a:p>
                  </a:txBody>
                  <a:tcPr anchor="ctr"/>
                </a:tc>
                <a:tc>
                  <a:txBody>
                    <a:bodyPr/>
                    <a:lstStyle/>
                    <a:p>
                      <a:pPr algn="ctr"/>
                      <a:r>
                        <a:rPr lang="it-IT" sz="2400" b="0" i="0" u="none" strike="noStrike" kern="1200" baseline="30000" dirty="0">
                          <a:solidFill>
                            <a:schemeClr val="dk1"/>
                          </a:solidFill>
                          <a:latin typeface="Verdana" panose="020B0604030504040204" pitchFamily="34" charset="0"/>
                          <a:ea typeface="+mn-ea"/>
                          <a:cs typeface="+mn-cs"/>
                        </a:rPr>
                        <a:t>12,372</a:t>
                      </a:r>
                      <a:endParaRPr lang="en-GH" sz="2400" dirty="0">
                        <a:latin typeface="Verdana" panose="020B0604030504040204" pitchFamily="34" charset="0"/>
                      </a:endParaRPr>
                    </a:p>
                  </a:txBody>
                  <a:tcPr anchor="ctr"/>
                </a:tc>
                <a:tc>
                  <a:txBody>
                    <a:bodyPr/>
                    <a:lstStyle/>
                    <a:p>
                      <a:pPr algn="ctr"/>
                      <a:r>
                        <a:rPr lang="it-IT" sz="2400" b="0" i="0" u="none" strike="noStrike" kern="1200" baseline="30000" dirty="0">
                          <a:solidFill>
                            <a:schemeClr val="dk1"/>
                          </a:solidFill>
                          <a:latin typeface="Verdana" panose="020B0604030504040204" pitchFamily="34" charset="0"/>
                          <a:ea typeface="+mn-ea"/>
                          <a:cs typeface="+mn-cs"/>
                        </a:rPr>
                        <a:t>13,704</a:t>
                      </a:r>
                      <a:endParaRPr lang="en-GH" sz="2400" dirty="0">
                        <a:latin typeface="Verdana" panose="020B0604030504040204" pitchFamily="34" charset="0"/>
                      </a:endParaRPr>
                    </a:p>
                  </a:txBody>
                  <a:tcPr anchor="ctr"/>
                </a:tc>
                <a:extLst>
                  <a:ext uri="{0D108BD9-81ED-4DB2-BD59-A6C34878D82A}">
                    <a16:rowId xmlns:a16="http://schemas.microsoft.com/office/drawing/2014/main" val="2340102938"/>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sz="2400" b="1" i="0" u="none" strike="noStrike" kern="1200" baseline="30000" dirty="0">
                          <a:solidFill>
                            <a:schemeClr val="dk1"/>
                          </a:solidFill>
                          <a:latin typeface="Verdana" panose="020B0604030504040204" pitchFamily="34" charset="0"/>
                          <a:ea typeface="+mn-ea"/>
                          <a:cs typeface="+mn-cs"/>
                        </a:rPr>
                        <a:t>Tunisia</a:t>
                      </a:r>
                      <a:endParaRPr lang="fi-FI" sz="2400" b="0" i="0" u="none" strike="noStrike" kern="1200" baseline="0" dirty="0">
                        <a:solidFill>
                          <a:schemeClr val="dk1"/>
                        </a:solidFill>
                        <a:latin typeface="Verdana" panose="020B0604030504040204" pitchFamily="34" charset="0"/>
                        <a:ea typeface="+mn-ea"/>
                        <a:cs typeface="+mn-cs"/>
                      </a:endParaRPr>
                    </a:p>
                  </a:txBody>
                  <a:tcPr anchor="ctr"/>
                </a:tc>
                <a:tc>
                  <a:txBody>
                    <a:bodyPr/>
                    <a:lstStyle/>
                    <a:p>
                      <a:pPr algn="ctr"/>
                      <a:r>
                        <a:rPr lang="fi-FI" sz="2400" b="0" i="0" u="none" strike="noStrike" kern="1200" baseline="30000" dirty="0">
                          <a:solidFill>
                            <a:schemeClr val="dk1"/>
                          </a:solidFill>
                          <a:latin typeface="Verdana" panose="020B0604030504040204" pitchFamily="34" charset="0"/>
                          <a:ea typeface="+mn-ea"/>
                          <a:cs typeface="+mn-cs"/>
                        </a:rPr>
                        <a:t>2,568</a:t>
                      </a:r>
                      <a:endParaRPr lang="en-GH" sz="2400" dirty="0">
                        <a:latin typeface="Verdana" panose="020B0604030504040204" pitchFamily="34" charset="0"/>
                      </a:endParaRPr>
                    </a:p>
                  </a:txBody>
                  <a:tcPr anchor="ctr"/>
                </a:tc>
                <a:tc>
                  <a:txBody>
                    <a:bodyPr/>
                    <a:lstStyle/>
                    <a:p>
                      <a:pPr algn="ctr"/>
                      <a:r>
                        <a:rPr lang="fi-FI" sz="2400" b="0" i="0" u="none" strike="noStrike" kern="1200" baseline="30000" dirty="0">
                          <a:solidFill>
                            <a:schemeClr val="dk1"/>
                          </a:solidFill>
                          <a:latin typeface="Verdana" panose="020B0604030504040204" pitchFamily="34" charset="0"/>
                          <a:ea typeface="+mn-ea"/>
                          <a:cs typeface="+mn-cs"/>
                        </a:rPr>
                        <a:t>2,744</a:t>
                      </a:r>
                      <a:endParaRPr lang="en-GH" sz="2400" dirty="0">
                        <a:latin typeface="Verdana" panose="020B0604030504040204" pitchFamily="34" charset="0"/>
                      </a:endParaRPr>
                    </a:p>
                  </a:txBody>
                  <a:tcPr anchor="ctr"/>
                </a:tc>
                <a:tc>
                  <a:txBody>
                    <a:bodyPr/>
                    <a:lstStyle/>
                    <a:p>
                      <a:pPr algn="ctr"/>
                      <a:r>
                        <a:rPr lang="fi-FI" sz="2400" b="0" i="0" u="none" strike="noStrike" kern="1200" baseline="30000" dirty="0">
                          <a:solidFill>
                            <a:schemeClr val="dk1"/>
                          </a:solidFill>
                          <a:latin typeface="Verdana" panose="020B0604030504040204" pitchFamily="34" charset="0"/>
                          <a:ea typeface="+mn-ea"/>
                          <a:cs typeface="+mn-cs"/>
                        </a:rPr>
                        <a:t>3,266</a:t>
                      </a:r>
                      <a:endParaRPr lang="en-GH" sz="2400" dirty="0">
                        <a:latin typeface="Verdana" panose="020B0604030504040204" pitchFamily="34" charset="0"/>
                      </a:endParaRPr>
                    </a:p>
                  </a:txBody>
                  <a:tcPr anchor="ctr"/>
                </a:tc>
                <a:tc>
                  <a:txBody>
                    <a:bodyPr/>
                    <a:lstStyle/>
                    <a:p>
                      <a:pPr algn="ctr"/>
                      <a:r>
                        <a:rPr lang="fi-FI" sz="2400" b="0" i="0" u="none" strike="noStrike" kern="1200" baseline="30000" dirty="0">
                          <a:solidFill>
                            <a:schemeClr val="dk1"/>
                          </a:solidFill>
                          <a:latin typeface="Verdana" panose="020B0604030504040204" pitchFamily="34" charset="0"/>
                          <a:ea typeface="+mn-ea"/>
                          <a:cs typeface="+mn-cs"/>
                        </a:rPr>
                        <a:t>3,955</a:t>
                      </a:r>
                      <a:endParaRPr lang="en-GH" sz="2400" dirty="0">
                        <a:latin typeface="Verdana" panose="020B0604030504040204" pitchFamily="34" charset="0"/>
                      </a:endParaRPr>
                    </a:p>
                  </a:txBody>
                  <a:tcPr anchor="ctr"/>
                </a:tc>
                <a:tc>
                  <a:txBody>
                    <a:bodyPr/>
                    <a:lstStyle/>
                    <a:p>
                      <a:pPr algn="ctr"/>
                      <a:r>
                        <a:rPr lang="fi-FI" sz="2400" b="0" i="0" u="none" strike="noStrike" kern="1200" baseline="30000" dirty="0">
                          <a:solidFill>
                            <a:schemeClr val="dk1"/>
                          </a:solidFill>
                          <a:latin typeface="Verdana" panose="020B0604030504040204" pitchFamily="34" charset="0"/>
                          <a:ea typeface="+mn-ea"/>
                          <a:cs typeface="+mn-cs"/>
                        </a:rPr>
                        <a:t>7,538</a:t>
                      </a:r>
                      <a:endParaRPr lang="en-GH" sz="2400" dirty="0">
                        <a:latin typeface="Verdana" panose="020B0604030504040204" pitchFamily="34" charset="0"/>
                      </a:endParaRPr>
                    </a:p>
                  </a:txBody>
                  <a:tcPr anchor="ctr"/>
                </a:tc>
                <a:tc>
                  <a:txBody>
                    <a:bodyPr/>
                    <a:lstStyle/>
                    <a:p>
                      <a:pPr algn="ctr"/>
                      <a:r>
                        <a:rPr lang="fi-FI" sz="2400" b="0" i="0" u="none" strike="noStrike" kern="1200" baseline="30000" dirty="0">
                          <a:solidFill>
                            <a:schemeClr val="dk1"/>
                          </a:solidFill>
                          <a:latin typeface="Verdana" panose="020B0604030504040204" pitchFamily="34" charset="0"/>
                          <a:ea typeface="+mn-ea"/>
                          <a:cs typeface="+mn-cs"/>
                        </a:rPr>
                        <a:t>8,646</a:t>
                      </a:r>
                      <a:endParaRPr lang="en-GH" sz="2400" dirty="0">
                        <a:latin typeface="Verdana" panose="020B0604030504040204" pitchFamily="34" charset="0"/>
                      </a:endParaRPr>
                    </a:p>
                  </a:txBody>
                  <a:tcPr anchor="ctr"/>
                </a:tc>
                <a:tc>
                  <a:txBody>
                    <a:bodyPr/>
                    <a:lstStyle/>
                    <a:p>
                      <a:pPr algn="ctr"/>
                      <a:r>
                        <a:rPr lang="fi-FI" sz="2400" b="0" i="0" u="none" strike="noStrike" kern="1200" baseline="30000" dirty="0">
                          <a:solidFill>
                            <a:schemeClr val="dk1"/>
                          </a:solidFill>
                          <a:latin typeface="Verdana" panose="020B0604030504040204" pitchFamily="34" charset="0"/>
                          <a:ea typeface="+mn-ea"/>
                          <a:cs typeface="+mn-cs"/>
                        </a:rPr>
                        <a:t>9,023</a:t>
                      </a:r>
                      <a:endParaRPr lang="en-GH" sz="2400" dirty="0">
                        <a:latin typeface="Verdana" panose="020B0604030504040204" pitchFamily="34" charset="0"/>
                      </a:endParaRPr>
                    </a:p>
                  </a:txBody>
                  <a:tcPr anchor="ctr"/>
                </a:tc>
                <a:extLst>
                  <a:ext uri="{0D108BD9-81ED-4DB2-BD59-A6C34878D82A}">
                    <a16:rowId xmlns:a16="http://schemas.microsoft.com/office/drawing/2014/main" val="2832187706"/>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i="0" u="none" strike="noStrike" kern="1200" baseline="30000" dirty="0">
                          <a:solidFill>
                            <a:schemeClr val="dk1"/>
                          </a:solidFill>
                          <a:latin typeface="Verdana" panose="020B0604030504040204" pitchFamily="34" charset="0"/>
                          <a:ea typeface="+mn-ea"/>
                          <a:cs typeface="+mn-cs"/>
                        </a:rPr>
                        <a:t>Chad</a:t>
                      </a:r>
                      <a:endParaRPr lang="en-US" sz="2400" b="0" i="0" u="none" strike="noStrike" kern="1200" baseline="0" dirty="0">
                        <a:solidFill>
                          <a:schemeClr val="dk1"/>
                        </a:solidFill>
                        <a:latin typeface="Verdana" panose="020B0604030504040204" pitchFamily="34" charset="0"/>
                        <a:ea typeface="+mn-ea"/>
                        <a:cs typeface="+mn-cs"/>
                      </a:endParaRPr>
                    </a:p>
                  </a:txBody>
                  <a:tcPr anchor="ctr"/>
                </a:tc>
                <a:tc>
                  <a:txBody>
                    <a:bodyPr/>
                    <a:lstStyle/>
                    <a:p>
                      <a:pPr algn="ctr"/>
                      <a:r>
                        <a:rPr lang="en-US" sz="2400" b="0" i="0" u="none" strike="noStrike" kern="1200" baseline="30000" dirty="0">
                          <a:solidFill>
                            <a:schemeClr val="dk1"/>
                          </a:solidFill>
                          <a:latin typeface="Verdana" panose="020B0604030504040204" pitchFamily="34" charset="0"/>
                          <a:ea typeface="+mn-ea"/>
                          <a:cs typeface="+mn-cs"/>
                        </a:rPr>
                        <a:t>12,557</a:t>
                      </a:r>
                      <a:endParaRPr lang="en-GH" sz="2400" dirty="0">
                        <a:latin typeface="Verdana" panose="020B0604030504040204" pitchFamily="34" charset="0"/>
                      </a:endParaRPr>
                    </a:p>
                  </a:txBody>
                  <a:tcPr anchor="ctr"/>
                </a:tc>
                <a:tc>
                  <a:txBody>
                    <a:bodyPr/>
                    <a:lstStyle/>
                    <a:p>
                      <a:pPr algn="ctr"/>
                      <a:r>
                        <a:rPr lang="en-US" sz="2400" b="0" i="0" u="none" strike="noStrike" kern="1200" baseline="30000" dirty="0">
                          <a:solidFill>
                            <a:schemeClr val="dk1"/>
                          </a:solidFill>
                          <a:latin typeface="Verdana" panose="020B0604030504040204" pitchFamily="34" charset="0"/>
                          <a:ea typeface="+mn-ea"/>
                          <a:cs typeface="+mn-cs"/>
                        </a:rPr>
                        <a:t>11,440</a:t>
                      </a:r>
                      <a:endParaRPr lang="en-GH" sz="2400" dirty="0">
                        <a:latin typeface="Verdana" panose="020B0604030504040204" pitchFamily="34" charset="0"/>
                      </a:endParaRPr>
                    </a:p>
                  </a:txBody>
                  <a:tcPr anchor="ctr"/>
                </a:tc>
                <a:tc>
                  <a:txBody>
                    <a:bodyPr/>
                    <a:lstStyle/>
                    <a:p>
                      <a:pPr algn="ctr"/>
                      <a:r>
                        <a:rPr lang="en-US" sz="2400" b="0" i="0" u="none" strike="noStrike" kern="1200" baseline="30000" dirty="0">
                          <a:solidFill>
                            <a:schemeClr val="dk1"/>
                          </a:solidFill>
                          <a:latin typeface="Verdana" panose="020B0604030504040204" pitchFamily="34" charset="0"/>
                          <a:ea typeface="+mn-ea"/>
                          <a:cs typeface="+mn-cs"/>
                        </a:rPr>
                        <a:t>9,300</a:t>
                      </a:r>
                      <a:endParaRPr lang="en-GH" sz="2400" dirty="0">
                        <a:latin typeface="Verdana" panose="020B0604030504040204" pitchFamily="34" charset="0"/>
                      </a:endParaRPr>
                    </a:p>
                  </a:txBody>
                  <a:tcPr anchor="ctr"/>
                </a:tc>
                <a:tc>
                  <a:txBody>
                    <a:bodyPr/>
                    <a:lstStyle/>
                    <a:p>
                      <a:pPr algn="ctr"/>
                      <a:r>
                        <a:rPr lang="en-US" sz="2400" b="0" i="0" u="none" strike="noStrike" kern="1200" baseline="30000" dirty="0">
                          <a:solidFill>
                            <a:schemeClr val="dk1"/>
                          </a:solidFill>
                          <a:latin typeface="Verdana" panose="020B0604030504040204" pitchFamily="34" charset="0"/>
                          <a:ea typeface="+mn-ea"/>
                          <a:cs typeface="+mn-cs"/>
                        </a:rPr>
                        <a:t>5,790</a:t>
                      </a:r>
                      <a:endParaRPr lang="en-GH" sz="2400" dirty="0">
                        <a:latin typeface="Verdana" panose="020B0604030504040204" pitchFamily="34" charset="0"/>
                      </a:endParaRPr>
                    </a:p>
                  </a:txBody>
                  <a:tcPr anchor="ctr"/>
                </a:tc>
                <a:tc>
                  <a:txBody>
                    <a:bodyPr/>
                    <a:lstStyle/>
                    <a:p>
                      <a:pPr algn="ctr"/>
                      <a:r>
                        <a:rPr lang="en-US" sz="2400" b="0" i="0" u="none" strike="noStrike" kern="1200" baseline="30000" dirty="0">
                          <a:solidFill>
                            <a:schemeClr val="dk1"/>
                          </a:solidFill>
                          <a:latin typeface="Verdana" panose="020B0604030504040204" pitchFamily="34" charset="0"/>
                          <a:ea typeface="+mn-ea"/>
                          <a:cs typeface="+mn-cs"/>
                        </a:rPr>
                        <a:t>6,693</a:t>
                      </a:r>
                      <a:endParaRPr lang="en-GH" sz="2400" dirty="0">
                        <a:latin typeface="Verdana" panose="020B0604030504040204" pitchFamily="34" charset="0"/>
                      </a:endParaRPr>
                    </a:p>
                  </a:txBody>
                  <a:tcPr anchor="ctr"/>
                </a:tc>
                <a:tc>
                  <a:txBody>
                    <a:bodyPr/>
                    <a:lstStyle/>
                    <a:p>
                      <a:pPr algn="ctr"/>
                      <a:r>
                        <a:rPr lang="en-US" sz="2400" b="0" i="0" u="none" strike="noStrike" kern="1200" baseline="30000" dirty="0">
                          <a:solidFill>
                            <a:schemeClr val="dk1"/>
                          </a:solidFill>
                          <a:latin typeface="Verdana" panose="020B0604030504040204" pitchFamily="34" charset="0"/>
                          <a:ea typeface="+mn-ea"/>
                          <a:cs typeface="+mn-cs"/>
                        </a:rPr>
                        <a:t>7,156</a:t>
                      </a:r>
                      <a:endParaRPr lang="en-GH" sz="2400" dirty="0">
                        <a:latin typeface="Verdana" panose="020B0604030504040204" pitchFamily="34" charset="0"/>
                      </a:endParaRPr>
                    </a:p>
                  </a:txBody>
                  <a:tcPr anchor="ctr"/>
                </a:tc>
                <a:tc>
                  <a:txBody>
                    <a:bodyPr/>
                    <a:lstStyle/>
                    <a:p>
                      <a:pPr algn="ctr"/>
                      <a:r>
                        <a:rPr lang="en-US" sz="2400" b="0" i="0" u="none" strike="noStrike" kern="1200" baseline="30000" dirty="0">
                          <a:solidFill>
                            <a:schemeClr val="dk1"/>
                          </a:solidFill>
                          <a:latin typeface="Verdana" panose="020B0604030504040204" pitchFamily="34" charset="0"/>
                          <a:ea typeface="+mn-ea"/>
                          <a:cs typeface="+mn-cs"/>
                        </a:rPr>
                        <a:t>7,488</a:t>
                      </a:r>
                      <a:endParaRPr lang="en-GH" sz="2400" dirty="0">
                        <a:latin typeface="Verdana" panose="020B0604030504040204" pitchFamily="34" charset="0"/>
                      </a:endParaRPr>
                    </a:p>
                  </a:txBody>
                  <a:tcPr anchor="ctr"/>
                </a:tc>
                <a:extLst>
                  <a:ext uri="{0D108BD9-81ED-4DB2-BD59-A6C34878D82A}">
                    <a16:rowId xmlns:a16="http://schemas.microsoft.com/office/drawing/2014/main" val="1867663619"/>
                  </a:ext>
                </a:extLst>
              </a:tr>
            </a:tbl>
          </a:graphicData>
        </a:graphic>
      </p:graphicFrame>
      <p:sp>
        <p:nvSpPr>
          <p:cNvPr id="3" name="TextBox 2">
            <a:extLst>
              <a:ext uri="{FF2B5EF4-FFF2-40B4-BE49-F238E27FC236}">
                <a16:creationId xmlns:a16="http://schemas.microsoft.com/office/drawing/2014/main" id="{A22B9D31-F6A2-4764-BD3D-D03493FA9D2E}"/>
              </a:ext>
            </a:extLst>
          </p:cNvPr>
          <p:cNvSpPr txBox="1"/>
          <p:nvPr/>
        </p:nvSpPr>
        <p:spPr>
          <a:xfrm>
            <a:off x="1195754" y="422035"/>
            <a:ext cx="9861452" cy="748923"/>
          </a:xfrm>
          <a:prstGeom prst="rect">
            <a:avLst/>
          </a:prstGeom>
          <a:noFill/>
        </p:spPr>
        <p:txBody>
          <a:bodyPr wrap="square" rtlCol="0">
            <a:spAutoFit/>
          </a:bodyPr>
          <a:lstStyle/>
          <a:p>
            <a:pPr marR="0" algn="ctr" rtl="0"/>
            <a:r>
              <a:rPr lang="en-US" sz="3200" b="1" i="0" u="none" strike="noStrike" baseline="30000" dirty="0">
                <a:solidFill>
                  <a:srgbClr val="000000"/>
                </a:solidFill>
                <a:latin typeface="Verdana" panose="020B0604030504040204" pitchFamily="34" charset="0"/>
              </a:rPr>
              <a:t>Major 10 African Sending Countries to the Middle Eastern </a:t>
            </a:r>
          </a:p>
          <a:p>
            <a:pPr marR="0" algn="ctr" rtl="0"/>
            <a:r>
              <a:rPr lang="en-US" sz="3200" b="1" i="0" u="none" strike="noStrike" baseline="30000" dirty="0">
                <a:solidFill>
                  <a:srgbClr val="000000"/>
                </a:solidFill>
                <a:latin typeface="Verdana" panose="020B0604030504040204" pitchFamily="34" charset="0"/>
              </a:rPr>
              <a:t>Receiving Countries in Descending Order</a:t>
            </a:r>
          </a:p>
        </p:txBody>
      </p:sp>
    </p:spTree>
    <p:extLst>
      <p:ext uri="{BB962C8B-B14F-4D97-AF65-F5344CB8AC3E}">
        <p14:creationId xmlns:p14="http://schemas.microsoft.com/office/powerpoint/2010/main" val="2087071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4F440A-57F8-48D6-9F2A-731415C302FB}"/>
              </a:ext>
            </a:extLst>
          </p:cNvPr>
          <p:cNvPicPr>
            <a:picLocks noChangeAspect="1"/>
          </p:cNvPicPr>
          <p:nvPr/>
        </p:nvPicPr>
        <p:blipFill rotWithShape="1">
          <a:blip r:embed="rId2"/>
          <a:srcRect t="14359" b="20205"/>
          <a:stretch/>
        </p:blipFill>
        <p:spPr>
          <a:xfrm>
            <a:off x="927733" y="0"/>
            <a:ext cx="10336533" cy="6857999"/>
          </a:xfrm>
          <a:prstGeom prst="rect">
            <a:avLst/>
          </a:prstGeom>
        </p:spPr>
      </p:pic>
    </p:spTree>
    <p:extLst>
      <p:ext uri="{BB962C8B-B14F-4D97-AF65-F5344CB8AC3E}">
        <p14:creationId xmlns:p14="http://schemas.microsoft.com/office/powerpoint/2010/main" val="14705727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5778CE42-64EC-449D-8471-C0E0217E2CA2}"/>
              </a:ext>
            </a:extLst>
          </p:cNvPr>
          <p:cNvGraphicFramePr>
            <a:graphicFrameLocks noGrp="1"/>
          </p:cNvGraphicFramePr>
          <p:nvPr>
            <p:extLst>
              <p:ext uri="{D42A27DB-BD31-4B8C-83A1-F6EECF244321}">
                <p14:modId xmlns:p14="http://schemas.microsoft.com/office/powerpoint/2010/main" val="3567180110"/>
              </p:ext>
            </p:extLst>
          </p:nvPr>
        </p:nvGraphicFramePr>
        <p:xfrm>
          <a:off x="1116036" y="540913"/>
          <a:ext cx="9792370" cy="4446645"/>
        </p:xfrm>
        <a:graphic>
          <a:graphicData uri="http://schemas.openxmlformats.org/drawingml/2006/table">
            <a:tbl>
              <a:tblPr firstRow="1" bandRow="1">
                <a:tableStyleId>{5C22544A-7EE6-4342-B048-85BDC9FD1C3A}</a:tableStyleId>
              </a:tblPr>
              <a:tblGrid>
                <a:gridCol w="1716119">
                  <a:extLst>
                    <a:ext uri="{9D8B030D-6E8A-4147-A177-3AD203B41FA5}">
                      <a16:colId xmlns:a16="http://schemas.microsoft.com/office/drawing/2014/main" val="1646274069"/>
                    </a:ext>
                  </a:extLst>
                </a:gridCol>
                <a:gridCol w="1604553">
                  <a:extLst>
                    <a:ext uri="{9D8B030D-6E8A-4147-A177-3AD203B41FA5}">
                      <a16:colId xmlns:a16="http://schemas.microsoft.com/office/drawing/2014/main" val="55245627"/>
                    </a:ext>
                  </a:extLst>
                </a:gridCol>
                <a:gridCol w="4693318">
                  <a:extLst>
                    <a:ext uri="{9D8B030D-6E8A-4147-A177-3AD203B41FA5}">
                      <a16:colId xmlns:a16="http://schemas.microsoft.com/office/drawing/2014/main" val="2450511176"/>
                    </a:ext>
                  </a:extLst>
                </a:gridCol>
                <a:gridCol w="1778380">
                  <a:extLst>
                    <a:ext uri="{9D8B030D-6E8A-4147-A177-3AD203B41FA5}">
                      <a16:colId xmlns:a16="http://schemas.microsoft.com/office/drawing/2014/main" val="1312238247"/>
                    </a:ext>
                  </a:extLst>
                </a:gridCol>
              </a:tblGrid>
              <a:tr h="699366">
                <a:tc gridSpan="4">
                  <a:txBody>
                    <a:bodyPr/>
                    <a:lstStyle/>
                    <a:p>
                      <a:pPr algn="ctr" rtl="0"/>
                      <a:r>
                        <a:rPr lang="en-US" sz="3200" b="1" i="0" u="none" strike="noStrike" kern="1200" baseline="30000" dirty="0">
                          <a:solidFill>
                            <a:schemeClr val="lt1"/>
                          </a:solidFill>
                          <a:latin typeface="Verdana" panose="020B0604030504040204" pitchFamily="34" charset="0"/>
                          <a:ea typeface="+mn-ea"/>
                          <a:cs typeface="+mn-cs"/>
                        </a:rPr>
                        <a:t>SUMMARY OF </a:t>
                      </a:r>
                      <a:r>
                        <a:rPr lang="en-US" sz="3200" b="1" i="0" u="none" strike="noStrike" kern="1200" baseline="30000" dirty="0" err="1">
                          <a:solidFill>
                            <a:schemeClr val="lt1"/>
                          </a:solidFill>
                          <a:latin typeface="Verdana" panose="020B0604030504040204" pitchFamily="34" charset="0"/>
                          <a:ea typeface="+mn-ea"/>
                          <a:cs typeface="+mn-cs"/>
                        </a:rPr>
                        <a:t>LABOUR</a:t>
                      </a:r>
                      <a:r>
                        <a:rPr lang="en-US" sz="3200" b="1" i="0" u="none" strike="noStrike" kern="1200" baseline="30000" dirty="0">
                          <a:solidFill>
                            <a:schemeClr val="lt1"/>
                          </a:solidFill>
                          <a:latin typeface="Verdana" panose="020B0604030504040204" pitchFamily="34" charset="0"/>
                          <a:ea typeface="+mn-ea"/>
                          <a:cs typeface="+mn-cs"/>
                        </a:rPr>
                        <a:t> MIGRATION BANS</a:t>
                      </a:r>
                    </a:p>
                  </a:txBody>
                  <a:tcPr anchor="b">
                    <a:solidFill>
                      <a:srgbClr val="FF0000"/>
                    </a:solidFill>
                  </a:tcPr>
                </a:tc>
                <a:tc hMerge="1">
                  <a:txBody>
                    <a:bodyPr/>
                    <a:lstStyle/>
                    <a:p>
                      <a:endParaRPr lang="en-GH"/>
                    </a:p>
                  </a:txBody>
                  <a:tcPr/>
                </a:tc>
                <a:tc hMerge="1">
                  <a:txBody>
                    <a:bodyPr/>
                    <a:lstStyle/>
                    <a:p>
                      <a:endParaRPr lang="en-GH"/>
                    </a:p>
                  </a:txBody>
                  <a:tcPr/>
                </a:tc>
                <a:tc hMerge="1">
                  <a:txBody>
                    <a:bodyPr/>
                    <a:lstStyle/>
                    <a:p>
                      <a:endParaRPr lang="en-GH" dirty="0"/>
                    </a:p>
                  </a:txBody>
                  <a:tcPr/>
                </a:tc>
                <a:extLst>
                  <a:ext uri="{0D108BD9-81ED-4DB2-BD59-A6C34878D82A}">
                    <a16:rowId xmlns:a16="http://schemas.microsoft.com/office/drawing/2014/main" val="1865466032"/>
                  </a:ext>
                </a:extLst>
              </a:tr>
              <a:tr h="9844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i="0" u="none" strike="noStrike" kern="1200" baseline="30000" dirty="0">
                          <a:solidFill>
                            <a:schemeClr val="dk1"/>
                          </a:solidFill>
                          <a:latin typeface="Verdana" panose="020B0604030504040204" pitchFamily="34" charset="0"/>
                          <a:ea typeface="+mn-ea"/>
                          <a:cs typeface="+mn-cs"/>
                        </a:rPr>
                        <a:t>SENDING COUNTRIES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i="0" u="none" strike="noStrike" kern="1200" baseline="30000" dirty="0">
                          <a:solidFill>
                            <a:schemeClr val="dk1"/>
                          </a:solidFill>
                          <a:latin typeface="Verdana" panose="020B0604030504040204" pitchFamily="34" charset="0"/>
                          <a:ea typeface="+mn-ea"/>
                          <a:cs typeface="+mn-cs"/>
                        </a:rPr>
                        <a:t>YEAR	</a:t>
                      </a:r>
                      <a:endParaRPr lang="en-US" sz="2400" b="0" i="0" u="none" strike="noStrike" kern="1200" baseline="0" dirty="0">
                        <a:solidFill>
                          <a:schemeClr val="dk1"/>
                        </a:solidFill>
                        <a:latin typeface="Verdana" panose="020B0604030504040204" pitchFamily="34" charset="0"/>
                        <a:ea typeface="+mn-ea"/>
                        <a:cs typeface="+mn-cs"/>
                      </a:endParaRPr>
                    </a:p>
                  </a:txBody>
                  <a:tcPr anchor="ctr"/>
                </a:tc>
                <a:tc>
                  <a:txBody>
                    <a:bodyPr/>
                    <a:lstStyle/>
                    <a:p>
                      <a:pPr algn="ctr"/>
                      <a:r>
                        <a:rPr lang="en-US" sz="2400" b="1" i="0" u="none" strike="noStrike" kern="1200" baseline="30000" dirty="0">
                          <a:solidFill>
                            <a:schemeClr val="dk1"/>
                          </a:solidFill>
                          <a:latin typeface="Verdana" panose="020B0604030504040204" pitchFamily="34" charset="0"/>
                          <a:ea typeface="+mn-ea"/>
                          <a:cs typeface="+mn-cs"/>
                        </a:rPr>
                        <a:t>REASON MIGRANT</a:t>
                      </a:r>
                      <a:endParaRPr lang="en-GH" sz="2400" dirty="0">
                        <a:latin typeface="Verdana" panose="020B0604030504040204" pitchFamily="34" charset="0"/>
                      </a:endParaRPr>
                    </a:p>
                  </a:txBody>
                  <a:tcPr anchor="ctr"/>
                </a:tc>
                <a:tc>
                  <a:txBody>
                    <a:bodyPr/>
                    <a:lstStyle/>
                    <a:p>
                      <a:pPr algn="ctr">
                        <a:lnSpc>
                          <a:spcPct val="100000"/>
                        </a:lnSpc>
                      </a:pPr>
                      <a:r>
                        <a:rPr lang="en-US" sz="2400" b="1" i="0" u="none" strike="noStrike" kern="1200" baseline="30000" dirty="0">
                          <a:solidFill>
                            <a:schemeClr val="dk1"/>
                          </a:solidFill>
                          <a:latin typeface="Verdana" panose="020B0604030504040204" pitchFamily="34" charset="0"/>
                          <a:ea typeface="+mn-ea"/>
                          <a:cs typeface="+mn-cs"/>
                        </a:rPr>
                        <a:t>HIRING SYSTEM USED</a:t>
                      </a:r>
                      <a:endParaRPr lang="en-GH" sz="2400" dirty="0">
                        <a:latin typeface="Verdana" panose="020B0604030504040204" pitchFamily="34" charset="0"/>
                      </a:endParaRPr>
                    </a:p>
                  </a:txBody>
                  <a:tcPr anchor="b"/>
                </a:tc>
                <a:extLst>
                  <a:ext uri="{0D108BD9-81ED-4DB2-BD59-A6C34878D82A}">
                    <a16:rowId xmlns:a16="http://schemas.microsoft.com/office/drawing/2014/main" val="4239834923"/>
                  </a:ext>
                </a:extLst>
              </a:tr>
              <a:tr h="7304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0" u="none" strike="noStrike" kern="1200" baseline="30000" dirty="0">
                          <a:solidFill>
                            <a:schemeClr val="dk1"/>
                          </a:solidFill>
                          <a:latin typeface="Verdana" panose="020B0604030504040204" pitchFamily="34" charset="0"/>
                          <a:ea typeface="+mn-ea"/>
                          <a:cs typeface="+mn-cs"/>
                        </a:rPr>
                        <a:t>Ethiopia	</a:t>
                      </a:r>
                      <a:endParaRPr lang="en-US" sz="2400" b="0" i="0" u="none" strike="noStrike" kern="1200" baseline="0" dirty="0">
                        <a:solidFill>
                          <a:schemeClr val="dk1"/>
                        </a:solidFill>
                        <a:latin typeface="Verdana" panose="020B0604030504040204" pitchFamily="34" charset="0"/>
                        <a:ea typeface="+mn-ea"/>
                        <a:cs typeface="+mn-cs"/>
                      </a:endParaRPr>
                    </a:p>
                  </a:txBody>
                  <a:tcPr anchor="ctr"/>
                </a:tc>
                <a:tc>
                  <a:txBody>
                    <a:bodyPr/>
                    <a:lstStyle/>
                    <a:p>
                      <a:pPr algn="ctr"/>
                      <a:r>
                        <a:rPr lang="en-US" sz="2400" b="0" i="0" u="none" strike="noStrike" kern="1200" baseline="30000" dirty="0">
                          <a:solidFill>
                            <a:schemeClr val="dk1"/>
                          </a:solidFill>
                          <a:latin typeface="Verdana" panose="020B0604030504040204" pitchFamily="34" charset="0"/>
                          <a:ea typeface="+mn-ea"/>
                          <a:cs typeface="+mn-cs"/>
                        </a:rPr>
                        <a:t>2013, 2018</a:t>
                      </a:r>
                      <a:endParaRPr lang="en-GH" sz="2400" dirty="0">
                        <a:latin typeface="Verdana" panose="020B060403050404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0" u="none" strike="noStrike" kern="1200" baseline="30000" dirty="0">
                          <a:solidFill>
                            <a:schemeClr val="dk1"/>
                          </a:solidFill>
                          <a:latin typeface="Verdana" panose="020B0604030504040204" pitchFamily="34" charset="0"/>
                          <a:ea typeface="+mn-ea"/>
                          <a:cs typeface="+mn-cs"/>
                        </a:rPr>
                        <a:t>Migrant Women Domestic Workers Abused </a:t>
                      </a:r>
                      <a:endParaRPr lang="en-GH" sz="2400" dirty="0">
                        <a:latin typeface="Verdana" panose="020B0604030504040204" pitchFamily="34" charset="0"/>
                      </a:endParaRPr>
                    </a:p>
                  </a:txBody>
                  <a:tcPr anchor="ctr"/>
                </a:tc>
                <a:tc>
                  <a:txBody>
                    <a:bodyPr/>
                    <a:lstStyle/>
                    <a:p>
                      <a:r>
                        <a:rPr lang="en-US" sz="2400" b="1" i="0" u="none" strike="noStrike" kern="1200" baseline="30000" dirty="0">
                          <a:solidFill>
                            <a:schemeClr val="dk1"/>
                          </a:solidFill>
                          <a:latin typeface="Verdana" panose="020B0604030504040204" pitchFamily="34" charset="0"/>
                          <a:ea typeface="+mn-ea"/>
                          <a:cs typeface="+mn-cs"/>
                        </a:rPr>
                        <a:t>Kafala</a:t>
                      </a:r>
                      <a:endParaRPr lang="en-GH" sz="2400" dirty="0">
                        <a:latin typeface="Verdana" panose="020B0604030504040204" pitchFamily="34" charset="0"/>
                      </a:endParaRPr>
                    </a:p>
                  </a:txBody>
                  <a:tcPr anchor="ctr"/>
                </a:tc>
                <a:extLst>
                  <a:ext uri="{0D108BD9-81ED-4DB2-BD59-A6C34878D82A}">
                    <a16:rowId xmlns:a16="http://schemas.microsoft.com/office/drawing/2014/main" val="3881958020"/>
                  </a:ext>
                </a:extLst>
              </a:tr>
              <a:tr h="4763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0" u="none" strike="noStrike" kern="1200" baseline="30000" dirty="0">
                          <a:solidFill>
                            <a:schemeClr val="dk1"/>
                          </a:solidFill>
                          <a:latin typeface="Verdana" panose="020B0604030504040204" pitchFamily="34" charset="0"/>
                          <a:ea typeface="+mn-ea"/>
                          <a:cs typeface="+mn-cs"/>
                        </a:rPr>
                        <a:t>Kenya	</a:t>
                      </a:r>
                      <a:endParaRPr lang="en-US" sz="2400" b="0" i="0" u="none" strike="noStrike" kern="1200" baseline="0" dirty="0">
                        <a:solidFill>
                          <a:schemeClr val="dk1"/>
                        </a:solidFill>
                        <a:latin typeface="Verdana" panose="020B0604030504040204" pitchFamily="34" charset="0"/>
                        <a:ea typeface="+mn-ea"/>
                        <a:cs typeface="+mn-cs"/>
                      </a:endParaRPr>
                    </a:p>
                  </a:txBody>
                  <a:tcPr anchor="ctr"/>
                </a:tc>
                <a:tc>
                  <a:txBody>
                    <a:bodyPr/>
                    <a:lstStyle/>
                    <a:p>
                      <a:pPr algn="ctr"/>
                      <a:r>
                        <a:rPr lang="en-US" sz="2400" b="0" i="0" u="none" strike="noStrike" kern="1200" baseline="30000" dirty="0">
                          <a:solidFill>
                            <a:schemeClr val="dk1"/>
                          </a:solidFill>
                          <a:latin typeface="Verdana" panose="020B0604030504040204" pitchFamily="34" charset="0"/>
                          <a:ea typeface="+mn-ea"/>
                          <a:cs typeface="+mn-cs"/>
                        </a:rPr>
                        <a:t>2014</a:t>
                      </a:r>
                      <a:endParaRPr lang="en-GH" sz="2400" dirty="0">
                        <a:latin typeface="Verdana" panose="020B0604030504040204" pitchFamily="34" charset="0"/>
                      </a:endParaRPr>
                    </a:p>
                  </a:txBody>
                  <a:tcPr anchor="ctr"/>
                </a:tc>
                <a:tc>
                  <a:txBody>
                    <a:bodyPr/>
                    <a:lstStyle/>
                    <a:p>
                      <a:r>
                        <a:rPr lang="en-US" sz="2400" b="0" i="0" u="none" strike="noStrike" kern="1200" baseline="30000" dirty="0">
                          <a:solidFill>
                            <a:schemeClr val="dk1"/>
                          </a:solidFill>
                          <a:latin typeface="Verdana" panose="020B0604030504040204" pitchFamily="34" charset="0"/>
                          <a:ea typeface="+mn-ea"/>
                          <a:cs typeface="+mn-cs"/>
                        </a:rPr>
                        <a:t>Migrant Women Domestic Workers Abuse</a:t>
                      </a:r>
                      <a:endParaRPr lang="en-GH" sz="2400" dirty="0">
                        <a:latin typeface="Verdana" panose="020B0604030504040204" pitchFamily="34" charset="0"/>
                      </a:endParaRPr>
                    </a:p>
                  </a:txBody>
                  <a:tcPr anchor="ctr"/>
                </a:tc>
                <a:tc>
                  <a:txBody>
                    <a:bodyPr/>
                    <a:lstStyle/>
                    <a:p>
                      <a:r>
                        <a:rPr lang="en-US" sz="2400" b="1" i="0" u="none" strike="noStrike" kern="1200" baseline="30000" dirty="0">
                          <a:solidFill>
                            <a:schemeClr val="dk1"/>
                          </a:solidFill>
                          <a:latin typeface="Verdana" panose="020B0604030504040204" pitchFamily="34" charset="0"/>
                          <a:ea typeface="+mn-ea"/>
                          <a:cs typeface="+mn-cs"/>
                        </a:rPr>
                        <a:t>Kafala</a:t>
                      </a:r>
                      <a:endParaRPr lang="en-GH" sz="2400" dirty="0">
                        <a:latin typeface="Verdana" panose="020B0604030504040204" pitchFamily="34" charset="0"/>
                      </a:endParaRPr>
                    </a:p>
                  </a:txBody>
                  <a:tcPr anchor="ctr"/>
                </a:tc>
                <a:extLst>
                  <a:ext uri="{0D108BD9-81ED-4DB2-BD59-A6C34878D82A}">
                    <a16:rowId xmlns:a16="http://schemas.microsoft.com/office/drawing/2014/main" val="141623359"/>
                  </a:ext>
                </a:extLst>
              </a:tr>
              <a:tr h="4763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0" u="none" strike="noStrike" kern="1200" baseline="30000" dirty="0">
                          <a:solidFill>
                            <a:schemeClr val="dk1"/>
                          </a:solidFill>
                          <a:latin typeface="Verdana" panose="020B0604030504040204" pitchFamily="34" charset="0"/>
                          <a:ea typeface="+mn-ea"/>
                          <a:cs typeface="+mn-cs"/>
                        </a:rPr>
                        <a:t>Uganda</a:t>
                      </a:r>
                      <a:endParaRPr lang="en-US" sz="2400" b="0" i="0" u="none" strike="noStrike" kern="1200" baseline="0" dirty="0">
                        <a:solidFill>
                          <a:schemeClr val="dk1"/>
                        </a:solidFill>
                        <a:latin typeface="Verdana" panose="020B0604030504040204" pitchFamily="34" charset="0"/>
                        <a:ea typeface="+mn-ea"/>
                        <a:cs typeface="+mn-cs"/>
                      </a:endParaRPr>
                    </a:p>
                  </a:txBody>
                  <a:tcPr anchor="ctr"/>
                </a:tc>
                <a:tc>
                  <a:txBody>
                    <a:bodyPr/>
                    <a:lstStyle/>
                    <a:p>
                      <a:pPr algn="ctr"/>
                      <a:r>
                        <a:rPr lang="en-US" sz="2400" b="0" i="0" u="none" strike="noStrike" kern="1200" baseline="30000" dirty="0">
                          <a:solidFill>
                            <a:schemeClr val="dk1"/>
                          </a:solidFill>
                          <a:latin typeface="Verdana" panose="020B0604030504040204" pitchFamily="34" charset="0"/>
                          <a:ea typeface="+mn-ea"/>
                          <a:cs typeface="+mn-cs"/>
                        </a:rPr>
                        <a:t>2016</a:t>
                      </a:r>
                      <a:endParaRPr lang="en-GH" sz="2400" dirty="0">
                        <a:latin typeface="Verdana" panose="020B0604030504040204" pitchFamily="34" charset="0"/>
                      </a:endParaRPr>
                    </a:p>
                  </a:txBody>
                  <a:tcPr anchor="ctr"/>
                </a:tc>
                <a:tc>
                  <a:txBody>
                    <a:bodyPr/>
                    <a:lstStyle/>
                    <a:p>
                      <a:r>
                        <a:rPr lang="en-US" sz="2400" b="0" i="0" u="none" strike="noStrike" kern="1200" baseline="30000" dirty="0">
                          <a:solidFill>
                            <a:schemeClr val="dk1"/>
                          </a:solidFill>
                          <a:latin typeface="Verdana" panose="020B0604030504040204" pitchFamily="34" charset="0"/>
                          <a:ea typeface="+mn-ea"/>
                          <a:cs typeface="+mn-cs"/>
                        </a:rPr>
                        <a:t>Migrant Women Domestic Workers Abuse</a:t>
                      </a:r>
                      <a:endParaRPr lang="en-GH" sz="2400" dirty="0">
                        <a:latin typeface="Verdana" panose="020B0604030504040204" pitchFamily="34" charset="0"/>
                      </a:endParaRPr>
                    </a:p>
                  </a:txBody>
                  <a:tcPr anchor="ctr"/>
                </a:tc>
                <a:tc>
                  <a:txBody>
                    <a:bodyPr/>
                    <a:lstStyle/>
                    <a:p>
                      <a:r>
                        <a:rPr lang="en-US" sz="2400" b="1" i="0" u="none" strike="noStrike" kern="1200" baseline="30000" dirty="0">
                          <a:solidFill>
                            <a:schemeClr val="dk1"/>
                          </a:solidFill>
                          <a:latin typeface="Verdana" panose="020B0604030504040204" pitchFamily="34" charset="0"/>
                          <a:ea typeface="+mn-ea"/>
                          <a:cs typeface="+mn-cs"/>
                        </a:rPr>
                        <a:t>Kafala</a:t>
                      </a:r>
                      <a:endParaRPr lang="en-GH" sz="2400" dirty="0">
                        <a:latin typeface="Verdana" panose="020B0604030504040204" pitchFamily="34" charset="0"/>
                      </a:endParaRPr>
                    </a:p>
                  </a:txBody>
                  <a:tcPr anchor="ctr"/>
                </a:tc>
                <a:extLst>
                  <a:ext uri="{0D108BD9-81ED-4DB2-BD59-A6C34878D82A}">
                    <a16:rowId xmlns:a16="http://schemas.microsoft.com/office/drawing/2014/main" val="40600709"/>
                  </a:ext>
                </a:extLst>
              </a:tr>
              <a:tr h="4763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0" u="none" strike="noStrike" kern="1200" baseline="30000" dirty="0">
                          <a:solidFill>
                            <a:schemeClr val="dk1"/>
                          </a:solidFill>
                          <a:latin typeface="Verdana" panose="020B0604030504040204" pitchFamily="34" charset="0"/>
                          <a:ea typeface="+mn-ea"/>
                          <a:cs typeface="+mn-cs"/>
                        </a:rPr>
                        <a:t>Ghana	</a:t>
                      </a:r>
                      <a:endParaRPr lang="en-US" sz="2400" b="0" i="0" u="none" strike="noStrike" kern="1200" baseline="0" dirty="0">
                        <a:solidFill>
                          <a:schemeClr val="dk1"/>
                        </a:solidFill>
                        <a:latin typeface="Verdana" panose="020B0604030504040204" pitchFamily="34" charset="0"/>
                        <a:ea typeface="+mn-ea"/>
                        <a:cs typeface="+mn-cs"/>
                      </a:endParaRPr>
                    </a:p>
                  </a:txBody>
                  <a:tcPr anchor="ctr"/>
                </a:tc>
                <a:tc>
                  <a:txBody>
                    <a:bodyPr/>
                    <a:lstStyle/>
                    <a:p>
                      <a:pPr algn="ctr"/>
                      <a:r>
                        <a:rPr lang="en-US" sz="2400" b="0" i="0" u="none" strike="noStrike" kern="1200" baseline="30000" dirty="0">
                          <a:solidFill>
                            <a:schemeClr val="dk1"/>
                          </a:solidFill>
                          <a:latin typeface="Verdana" panose="020B0604030504040204" pitchFamily="34" charset="0"/>
                          <a:ea typeface="+mn-ea"/>
                          <a:cs typeface="+mn-cs"/>
                        </a:rPr>
                        <a:t>2017</a:t>
                      </a:r>
                      <a:endParaRPr lang="en-GH" sz="2400" dirty="0">
                        <a:latin typeface="Verdana" panose="020B0604030504040204" pitchFamily="34" charset="0"/>
                      </a:endParaRPr>
                    </a:p>
                  </a:txBody>
                  <a:tcPr anchor="ctr"/>
                </a:tc>
                <a:tc>
                  <a:txBody>
                    <a:bodyPr/>
                    <a:lstStyle/>
                    <a:p>
                      <a:r>
                        <a:rPr lang="en-US" sz="2400" b="0" i="0" u="none" strike="noStrike" kern="1200" baseline="30000" dirty="0">
                          <a:solidFill>
                            <a:schemeClr val="dk1"/>
                          </a:solidFill>
                          <a:latin typeface="Verdana" panose="020B0604030504040204" pitchFamily="34" charset="0"/>
                          <a:ea typeface="+mn-ea"/>
                          <a:cs typeface="+mn-cs"/>
                        </a:rPr>
                        <a:t>Migrant Women Domestic Workers Abuse</a:t>
                      </a:r>
                      <a:endParaRPr lang="en-GH" sz="2400" dirty="0">
                        <a:latin typeface="Verdana" panose="020B0604030504040204" pitchFamily="34" charset="0"/>
                      </a:endParaRPr>
                    </a:p>
                  </a:txBody>
                  <a:tcPr anchor="ctr"/>
                </a:tc>
                <a:tc>
                  <a:txBody>
                    <a:bodyPr/>
                    <a:lstStyle/>
                    <a:p>
                      <a:r>
                        <a:rPr lang="en-US" sz="2400" b="1" i="0" u="none" strike="noStrike" kern="1200" baseline="30000" dirty="0">
                          <a:solidFill>
                            <a:schemeClr val="dk1"/>
                          </a:solidFill>
                          <a:latin typeface="Verdana" panose="020B0604030504040204" pitchFamily="34" charset="0"/>
                          <a:ea typeface="+mn-ea"/>
                          <a:cs typeface="+mn-cs"/>
                        </a:rPr>
                        <a:t>Kafala</a:t>
                      </a:r>
                      <a:endParaRPr lang="en-GH" sz="2400" dirty="0">
                        <a:latin typeface="Verdana" panose="020B0604030504040204" pitchFamily="34" charset="0"/>
                      </a:endParaRPr>
                    </a:p>
                  </a:txBody>
                  <a:tcPr anchor="ctr"/>
                </a:tc>
                <a:extLst>
                  <a:ext uri="{0D108BD9-81ED-4DB2-BD59-A6C34878D82A}">
                    <a16:rowId xmlns:a16="http://schemas.microsoft.com/office/drawing/2014/main" val="960872932"/>
                  </a:ext>
                </a:extLst>
              </a:tr>
              <a:tr h="6033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dk1"/>
                          </a:solidFill>
                          <a:latin typeface="Verdana" panose="020B0604030504040204" pitchFamily="34" charset="0"/>
                          <a:ea typeface="+mn-ea"/>
                          <a:cs typeface="+mn-cs"/>
                        </a:rPr>
                        <a:t>Sierra Leone</a:t>
                      </a:r>
                    </a:p>
                  </a:txBody>
                  <a:tcPr anchor="ctr"/>
                </a:tc>
                <a:tc>
                  <a:txBody>
                    <a:bodyPr/>
                    <a:lstStyle/>
                    <a:p>
                      <a:pPr algn="ctr"/>
                      <a:r>
                        <a:rPr lang="en-US" sz="1600" dirty="0">
                          <a:latin typeface="Verdana" panose="020B0604030504040204" pitchFamily="34" charset="0"/>
                        </a:rPr>
                        <a:t>2019 – 2021</a:t>
                      </a:r>
                      <a:endParaRPr lang="en-GH" sz="1600" dirty="0">
                        <a:latin typeface="Verdana" panose="020B060403050404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0" u="none" strike="noStrike" kern="1200" baseline="30000" dirty="0">
                          <a:solidFill>
                            <a:schemeClr val="dk1"/>
                          </a:solidFill>
                          <a:latin typeface="Verdana" panose="020B0604030504040204" pitchFamily="34" charset="0"/>
                          <a:ea typeface="+mn-ea"/>
                          <a:cs typeface="+mn-cs"/>
                        </a:rPr>
                        <a:t>Migrant Women Domestic Workers Abuse</a:t>
                      </a:r>
                      <a:endParaRPr lang="en-GH" sz="2400" dirty="0">
                        <a:latin typeface="Verdana" panose="020B0604030504040204" pitchFamily="34" charset="0"/>
                      </a:endParaRPr>
                    </a:p>
                  </a:txBody>
                  <a:tcPr anchor="ctr"/>
                </a:tc>
                <a:tc>
                  <a:txBody>
                    <a:bodyPr/>
                    <a:lstStyle/>
                    <a:p>
                      <a:r>
                        <a:rPr lang="en-US" sz="1600" b="1" dirty="0">
                          <a:latin typeface="Verdana" panose="020B0604030504040204" pitchFamily="34" charset="0"/>
                        </a:rPr>
                        <a:t>Kafala</a:t>
                      </a:r>
                      <a:endParaRPr lang="en-GH" sz="1600" b="1" dirty="0">
                        <a:latin typeface="Verdana" panose="020B0604030504040204" pitchFamily="34" charset="0"/>
                      </a:endParaRPr>
                    </a:p>
                  </a:txBody>
                  <a:tcPr anchor="ctr"/>
                </a:tc>
                <a:extLst>
                  <a:ext uri="{0D108BD9-81ED-4DB2-BD59-A6C34878D82A}">
                    <a16:rowId xmlns:a16="http://schemas.microsoft.com/office/drawing/2014/main" val="2465399377"/>
                  </a:ext>
                </a:extLst>
              </a:tr>
            </a:tbl>
          </a:graphicData>
        </a:graphic>
      </p:graphicFrame>
    </p:spTree>
    <p:extLst>
      <p:ext uri="{BB962C8B-B14F-4D97-AF65-F5344CB8AC3E}">
        <p14:creationId xmlns:p14="http://schemas.microsoft.com/office/powerpoint/2010/main" val="22602115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119FC3C-FBC8-4670-A74D-4A8854436211}"/>
              </a:ext>
            </a:extLst>
          </p:cNvPr>
          <p:cNvSpPr txBox="1"/>
          <p:nvPr/>
        </p:nvSpPr>
        <p:spPr>
          <a:xfrm>
            <a:off x="1798320" y="2051700"/>
            <a:ext cx="8595360" cy="2823850"/>
          </a:xfrm>
          <a:prstGeom prst="rect">
            <a:avLst/>
          </a:prstGeom>
          <a:noFill/>
        </p:spPr>
        <p:txBody>
          <a:bodyPr wrap="square" rtlCol="0">
            <a:spAutoFit/>
          </a:bodyPr>
          <a:lstStyle/>
          <a:p>
            <a:pPr algn="ctr">
              <a:lnSpc>
                <a:spcPct val="50000"/>
              </a:lnSpc>
            </a:pPr>
            <a:r>
              <a:rPr lang="en-US" sz="11500" b="1" dirty="0">
                <a:solidFill>
                  <a:srgbClr val="FF0000"/>
                </a:solidFill>
                <a:latin typeface="Verdana" panose="020B0604030504040204" pitchFamily="34" charset="0"/>
              </a:rPr>
              <a:t>10</a:t>
            </a:r>
          </a:p>
          <a:p>
            <a:pPr algn="ctr">
              <a:lnSpc>
                <a:spcPct val="50000"/>
              </a:lnSpc>
            </a:pPr>
            <a:r>
              <a:rPr lang="en-US" sz="4800" b="1" dirty="0">
                <a:solidFill>
                  <a:srgbClr val="FF0000"/>
                </a:solidFill>
                <a:latin typeface="Verdana" panose="020B0604030504040204" pitchFamily="34" charset="0"/>
              </a:rPr>
              <a:t>KEYS TO</a:t>
            </a:r>
          </a:p>
          <a:p>
            <a:pPr algn="ctr"/>
            <a:r>
              <a:rPr lang="en-US" sz="4800" b="1" dirty="0" err="1">
                <a:solidFill>
                  <a:srgbClr val="FF0000"/>
                </a:solidFill>
                <a:latin typeface="Verdana" panose="020B0604030504040204" pitchFamily="34" charset="0"/>
              </a:rPr>
              <a:t>DEADLY2DECENT</a:t>
            </a:r>
            <a:r>
              <a:rPr lang="en-US" sz="4800" b="1" dirty="0">
                <a:solidFill>
                  <a:srgbClr val="FF0000"/>
                </a:solidFill>
                <a:latin typeface="Verdana" panose="020B0604030504040204" pitchFamily="34" charset="0"/>
              </a:rPr>
              <a:t> WORK DIALOGUE</a:t>
            </a:r>
            <a:endParaRPr lang="en-GH" sz="4800" b="1" dirty="0">
              <a:solidFill>
                <a:srgbClr val="FF0000"/>
              </a:solidFill>
              <a:latin typeface="Verdana" panose="020B0604030504040204" pitchFamily="34" charset="0"/>
            </a:endParaRPr>
          </a:p>
        </p:txBody>
      </p:sp>
    </p:spTree>
    <p:extLst>
      <p:ext uri="{BB962C8B-B14F-4D97-AF65-F5344CB8AC3E}">
        <p14:creationId xmlns:p14="http://schemas.microsoft.com/office/powerpoint/2010/main" val="6650529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783F42DA-2EC7-4A32-903F-CF2BB1E468D2}"/>
              </a:ext>
            </a:extLst>
          </p:cNvPr>
          <p:cNvGraphicFramePr>
            <a:graphicFrameLocks noGrp="1"/>
          </p:cNvGraphicFramePr>
          <p:nvPr>
            <p:extLst>
              <p:ext uri="{D42A27DB-BD31-4B8C-83A1-F6EECF244321}">
                <p14:modId xmlns:p14="http://schemas.microsoft.com/office/powerpoint/2010/main" val="933965596"/>
              </p:ext>
            </p:extLst>
          </p:nvPr>
        </p:nvGraphicFramePr>
        <p:xfrm>
          <a:off x="841717" y="227304"/>
          <a:ext cx="10508566" cy="6400800"/>
        </p:xfrm>
        <a:graphic>
          <a:graphicData uri="http://schemas.openxmlformats.org/drawingml/2006/table">
            <a:tbl>
              <a:tblPr firstRow="1" bandRow="1">
                <a:tableStyleId>{5C22544A-7EE6-4342-B048-85BDC9FD1C3A}</a:tableStyleId>
              </a:tblPr>
              <a:tblGrid>
                <a:gridCol w="2447779">
                  <a:extLst>
                    <a:ext uri="{9D8B030D-6E8A-4147-A177-3AD203B41FA5}">
                      <a16:colId xmlns:a16="http://schemas.microsoft.com/office/drawing/2014/main" val="2282364824"/>
                    </a:ext>
                  </a:extLst>
                </a:gridCol>
                <a:gridCol w="8060787">
                  <a:extLst>
                    <a:ext uri="{9D8B030D-6E8A-4147-A177-3AD203B41FA5}">
                      <a16:colId xmlns:a16="http://schemas.microsoft.com/office/drawing/2014/main" val="1544138719"/>
                    </a:ext>
                  </a:extLst>
                </a:gridCol>
              </a:tblGrid>
              <a:tr h="370840">
                <a:tc>
                  <a:txBody>
                    <a:bodyPr/>
                    <a:lstStyle/>
                    <a:p>
                      <a:r>
                        <a:rPr lang="en-US" sz="1800" b="1" i="0" u="none" strike="noStrike" kern="1200" baseline="0" dirty="0">
                          <a:solidFill>
                            <a:schemeClr val="tx1"/>
                          </a:solidFill>
                          <a:latin typeface="+mn-lt"/>
                          <a:ea typeface="+mn-ea"/>
                          <a:cs typeface="+mn-cs"/>
                        </a:rPr>
                        <a:t>ADINKRA SYMBOL	</a:t>
                      </a:r>
                      <a:endParaRPr lang="en-US" sz="1800" b="0" i="0" u="none" strike="noStrike" kern="1200" baseline="0" dirty="0">
                        <a:solidFill>
                          <a:schemeClr val="tx1"/>
                        </a:solidFill>
                        <a:latin typeface="+mn-lt"/>
                        <a:ea typeface="+mn-ea"/>
                        <a:cs typeface="+mn-cs"/>
                      </a:endParaRPr>
                    </a:p>
                  </a:txBody>
                  <a:tcPr>
                    <a:solidFill>
                      <a:schemeClr val="bg1"/>
                    </a:solidFill>
                  </a:tcPr>
                </a:tc>
                <a:tc>
                  <a:txBody>
                    <a:bodyPr/>
                    <a:lstStyle/>
                    <a:p>
                      <a:r>
                        <a:rPr lang="en-US" sz="1800" b="1" i="0" u="none" strike="noStrike" kern="1200" baseline="0" dirty="0">
                          <a:solidFill>
                            <a:schemeClr val="tx1"/>
                          </a:solidFill>
                          <a:latin typeface="+mn-lt"/>
                          <a:ea typeface="+mn-ea"/>
                          <a:cs typeface="+mn-cs"/>
                        </a:rPr>
                        <a:t>RECOMMENDATIONS</a:t>
                      </a:r>
                    </a:p>
                  </a:txBody>
                  <a:tcPr>
                    <a:solidFill>
                      <a:schemeClr val="bg1"/>
                    </a:solidFill>
                  </a:tcPr>
                </a:tc>
                <a:extLst>
                  <a:ext uri="{0D108BD9-81ED-4DB2-BD59-A6C34878D82A}">
                    <a16:rowId xmlns:a16="http://schemas.microsoft.com/office/drawing/2014/main" val="1209953393"/>
                  </a:ext>
                </a:extLst>
              </a:tr>
              <a:tr h="370840">
                <a:tc>
                  <a:txBody>
                    <a:bodyPr/>
                    <a:lstStyle/>
                    <a:p>
                      <a:pPr rtl="0"/>
                      <a:r>
                        <a:rPr lang="en-US" sz="1800" b="1" i="0" u="none" strike="noStrike" kern="1200" baseline="0" dirty="0">
                          <a:solidFill>
                            <a:schemeClr val="tx1"/>
                          </a:solidFill>
                          <a:latin typeface="+mn-lt"/>
                          <a:ea typeface="+mn-ea"/>
                          <a:cs typeface="+mn-cs"/>
                        </a:rPr>
                        <a:t>01</a:t>
                      </a:r>
                    </a:p>
                    <a:p>
                      <a:pPr rtl="0"/>
                      <a:r>
                        <a:rPr lang="en-US" sz="1800" b="1" i="0" u="none" strike="noStrike" kern="1200" baseline="0" dirty="0">
                          <a:solidFill>
                            <a:schemeClr val="tx1"/>
                          </a:solidFill>
                          <a:latin typeface="+mn-lt"/>
                          <a:ea typeface="+mn-ea"/>
                          <a:cs typeface="+mn-cs"/>
                        </a:rPr>
                        <a:t>DIALOGUE &amp; AGREEMENT</a:t>
                      </a:r>
                      <a:r>
                        <a:rPr lang="en-US" sz="1800" b="0" i="0" u="none" strike="noStrike" kern="1200" baseline="0" dirty="0">
                          <a:solidFill>
                            <a:schemeClr val="tx1"/>
                          </a:solidFill>
                          <a:latin typeface="+mn-lt"/>
                          <a:ea typeface="+mn-ea"/>
                          <a:cs typeface="+mn-cs"/>
                        </a:rPr>
                        <a:t> </a:t>
                      </a:r>
                      <a:endParaRPr lang="en-GH" baseline="0" dirty="0">
                        <a:solidFill>
                          <a:schemeClr val="tx1"/>
                        </a:solidFill>
                      </a:endParaRPr>
                    </a:p>
                  </a:txBody>
                  <a:tcPr>
                    <a:solidFill>
                      <a:srgbClr val="FF0000"/>
                    </a:solidFill>
                  </a:tcPr>
                </a:tc>
                <a:tc>
                  <a:txBody>
                    <a:bodyPr/>
                    <a:lstStyle/>
                    <a:p>
                      <a:pPr rtl="0"/>
                      <a:r>
                        <a:rPr lang="en-US" sz="1800" b="1" i="0" u="none" strike="noStrike" kern="1200" baseline="0" dirty="0">
                          <a:solidFill>
                            <a:schemeClr val="tx1"/>
                          </a:solidFill>
                          <a:latin typeface="+mn-lt"/>
                          <a:ea typeface="+mn-ea"/>
                          <a:cs typeface="+mn-cs"/>
                        </a:rPr>
                        <a:t>The SOS Africa-Middle East Domestic Workers’ Migration Process is due.</a:t>
                      </a:r>
                    </a:p>
                    <a:p>
                      <a:r>
                        <a:rPr lang="en-US" sz="1800" b="0" i="0" u="none" strike="noStrike" kern="1200" baseline="0" dirty="0">
                          <a:solidFill>
                            <a:schemeClr val="tx1"/>
                          </a:solidFill>
                          <a:latin typeface="+mn-lt"/>
                          <a:ea typeface="+mn-ea"/>
                          <a:cs typeface="+mn-cs"/>
                        </a:rPr>
                        <a:t>Considering the urgency of the issues pertaining to African migrant abuse, specifically, domestic workers in the Middle East, we recommend that the African Union consider inviting the Middle East for the joint initiation of the SOS! African-Middle East Domestic Workers’ Migration Process to enable them to come up with mutually beneficial migration processes for the betterment of both regions with joint post COVID-19 protocols training framework.</a:t>
                      </a:r>
                      <a:endParaRPr lang="en-GH" baseline="0" dirty="0">
                        <a:solidFill>
                          <a:schemeClr val="tx1"/>
                        </a:solidFill>
                      </a:endParaRPr>
                    </a:p>
                  </a:txBody>
                  <a:tcPr>
                    <a:solidFill>
                      <a:srgbClr val="FF0000"/>
                    </a:solidFill>
                  </a:tcPr>
                </a:tc>
                <a:extLst>
                  <a:ext uri="{0D108BD9-81ED-4DB2-BD59-A6C34878D82A}">
                    <a16:rowId xmlns:a16="http://schemas.microsoft.com/office/drawing/2014/main" val="241204073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a:solidFill>
                            <a:schemeClr val="tx1"/>
                          </a:solidFill>
                          <a:latin typeface="+mn-lt"/>
                          <a:ea typeface="+mn-ea"/>
                          <a:cs typeface="+mn-cs"/>
                        </a:rPr>
                        <a:t>02</a:t>
                      </a:r>
                    </a:p>
                    <a:p>
                      <a:r>
                        <a:rPr lang="en-US" sz="1800" b="1" i="0" u="none" strike="noStrike" kern="1200" baseline="0" dirty="0">
                          <a:solidFill>
                            <a:schemeClr val="tx1"/>
                          </a:solidFill>
                          <a:latin typeface="+mn-lt"/>
                          <a:ea typeface="+mn-ea"/>
                          <a:cs typeface="+mn-cs"/>
                        </a:rPr>
                        <a:t>AWARENESS</a:t>
                      </a:r>
                      <a:endParaRPr lang="en-GH" baseline="0" dirty="0">
                        <a:solidFill>
                          <a:schemeClr val="tx1"/>
                        </a:solidFill>
                      </a:endParaRPr>
                    </a:p>
                  </a:txBody>
                  <a:tcPr>
                    <a:solidFill>
                      <a:schemeClr val="bg1"/>
                    </a:solidFill>
                  </a:tcPr>
                </a:tc>
                <a:tc>
                  <a:txBody>
                    <a:bodyPr/>
                    <a:lstStyle/>
                    <a:p>
                      <a:pPr rtl="0"/>
                      <a:r>
                        <a:rPr lang="en-US" sz="1800" b="1" i="0" u="none" strike="noStrike" kern="1200" baseline="0" dirty="0">
                          <a:solidFill>
                            <a:schemeClr val="tx1"/>
                          </a:solidFill>
                          <a:latin typeface="+mn-lt"/>
                          <a:ea typeface="+mn-ea"/>
                          <a:cs typeface="+mn-cs"/>
                        </a:rPr>
                        <a:t>Increase Migrant Women’s Advocacy and Awareness-Raising Programs</a:t>
                      </a:r>
                    </a:p>
                    <a:p>
                      <a:r>
                        <a:rPr lang="en-US" sz="1800" b="0" i="0" u="none" strike="noStrike" kern="1200" baseline="0" dirty="0">
                          <a:solidFill>
                            <a:schemeClr val="tx1"/>
                          </a:solidFill>
                          <a:latin typeface="+mn-lt"/>
                          <a:ea typeface="+mn-ea"/>
                          <a:cs typeface="+mn-cs"/>
                        </a:rPr>
                        <a:t>There must be more women’s advocacy and awareness-raising on the dangers of illegal migration and on proper channels for decent work in the countries of origin- especially to receiving countries that have bilateral </a:t>
                      </a:r>
                      <a:r>
                        <a:rPr lang="en-US" sz="1800" b="0" i="0" u="none" strike="noStrike" kern="1200" baseline="0" dirty="0" err="1">
                          <a:solidFill>
                            <a:schemeClr val="tx1"/>
                          </a:solidFill>
                          <a:latin typeface="+mn-lt"/>
                          <a:ea typeface="+mn-ea"/>
                          <a:cs typeface="+mn-cs"/>
                        </a:rPr>
                        <a:t>labour</a:t>
                      </a:r>
                      <a:r>
                        <a:rPr lang="en-US" sz="1800" b="0" i="0" u="none" strike="noStrike" kern="1200" baseline="0" dirty="0">
                          <a:solidFill>
                            <a:schemeClr val="tx1"/>
                          </a:solidFill>
                          <a:latin typeface="+mn-lt"/>
                          <a:ea typeface="+mn-ea"/>
                          <a:cs typeface="+mn-cs"/>
                        </a:rPr>
                        <a:t> agreements with African sending countries.</a:t>
                      </a:r>
                      <a:endParaRPr lang="en-GH" baseline="0" dirty="0">
                        <a:solidFill>
                          <a:schemeClr val="tx1"/>
                        </a:solidFill>
                      </a:endParaRPr>
                    </a:p>
                  </a:txBody>
                  <a:tcPr>
                    <a:solidFill>
                      <a:schemeClr val="bg1"/>
                    </a:solidFill>
                  </a:tcPr>
                </a:tc>
                <a:extLst>
                  <a:ext uri="{0D108BD9-81ED-4DB2-BD59-A6C34878D82A}">
                    <a16:rowId xmlns:a16="http://schemas.microsoft.com/office/drawing/2014/main" val="1180669430"/>
                  </a:ext>
                </a:extLst>
              </a:tr>
              <a:tr h="370840">
                <a:tc>
                  <a:txBody>
                    <a:bodyPr/>
                    <a:lstStyle/>
                    <a:p>
                      <a:pPr rtl="0"/>
                      <a:r>
                        <a:rPr lang="en-US" sz="1800" b="1" i="0" u="none" strike="noStrike" kern="1200" baseline="0" dirty="0">
                          <a:solidFill>
                            <a:schemeClr val="tx1"/>
                          </a:solidFill>
                          <a:latin typeface="+mn-lt"/>
                          <a:ea typeface="+mn-ea"/>
                          <a:cs typeface="+mn-cs"/>
                        </a:rPr>
                        <a:t>03</a:t>
                      </a:r>
                    </a:p>
                    <a:p>
                      <a:pPr rtl="0"/>
                      <a:r>
                        <a:rPr lang="en-US" sz="1800" b="1" i="0" u="none" strike="noStrike" kern="1200" baseline="0" dirty="0">
                          <a:solidFill>
                            <a:schemeClr val="tx1"/>
                          </a:solidFill>
                          <a:latin typeface="+mn-lt"/>
                          <a:ea typeface="+mn-ea"/>
                          <a:cs typeface="+mn-cs"/>
                        </a:rPr>
                        <a:t>COOPERATION</a:t>
                      </a:r>
                      <a:endParaRPr lang="en-GH" baseline="0" dirty="0">
                        <a:solidFill>
                          <a:schemeClr val="tx1"/>
                        </a:solidFill>
                      </a:endParaRPr>
                    </a:p>
                  </a:txBody>
                  <a:tcPr>
                    <a:solidFill>
                      <a:srgbClr val="FF0000"/>
                    </a:solidFill>
                  </a:tcPr>
                </a:tc>
                <a:tc>
                  <a:txBody>
                    <a:bodyPr/>
                    <a:lstStyle/>
                    <a:p>
                      <a:pPr rtl="0"/>
                      <a:r>
                        <a:rPr lang="en-US" sz="1800" b="1" i="0" u="none" strike="noStrike" kern="1200" baseline="0" dirty="0">
                          <a:solidFill>
                            <a:schemeClr val="tx1"/>
                          </a:solidFill>
                          <a:latin typeface="+mn-lt"/>
                          <a:ea typeface="+mn-ea"/>
                          <a:cs typeface="+mn-cs"/>
                        </a:rPr>
                        <a:t>Ratify Women-Sensitive Bilateral </a:t>
                      </a:r>
                      <a:r>
                        <a:rPr lang="en-US" sz="1800" b="1" i="0" u="none" strike="noStrike" kern="1200" baseline="0" dirty="0" err="1">
                          <a:solidFill>
                            <a:schemeClr val="tx1"/>
                          </a:solidFill>
                          <a:latin typeface="+mn-lt"/>
                          <a:ea typeface="+mn-ea"/>
                          <a:cs typeface="+mn-cs"/>
                        </a:rPr>
                        <a:t>Labour</a:t>
                      </a:r>
                      <a:r>
                        <a:rPr lang="en-US" sz="1800" b="1" i="0" u="none" strike="noStrike" kern="1200" baseline="0" dirty="0">
                          <a:solidFill>
                            <a:schemeClr val="tx1"/>
                          </a:solidFill>
                          <a:latin typeface="+mn-lt"/>
                          <a:ea typeface="+mn-ea"/>
                          <a:cs typeface="+mn-cs"/>
                        </a:rPr>
                        <a:t> Agreements</a:t>
                      </a:r>
                    </a:p>
                    <a:p>
                      <a:r>
                        <a:rPr lang="en-US" sz="1800" b="0" i="0" u="none" strike="noStrike" kern="1200" baseline="0" dirty="0">
                          <a:solidFill>
                            <a:schemeClr val="tx1"/>
                          </a:solidFill>
                          <a:latin typeface="+mn-lt"/>
                          <a:ea typeface="+mn-ea"/>
                          <a:cs typeface="+mn-cs"/>
                        </a:rPr>
                        <a:t>Governments of both sending and receiving countries must take joint responsibility-paying a special attention to women migrants – which must be reflected in Bilateral </a:t>
                      </a:r>
                      <a:r>
                        <a:rPr lang="en-US" sz="1800" b="0" i="0" u="none" strike="noStrike" kern="1200" baseline="0" dirty="0" err="1">
                          <a:solidFill>
                            <a:schemeClr val="tx1"/>
                          </a:solidFill>
                          <a:latin typeface="+mn-lt"/>
                          <a:ea typeface="+mn-ea"/>
                          <a:cs typeface="+mn-cs"/>
                        </a:rPr>
                        <a:t>Labour</a:t>
                      </a:r>
                      <a:r>
                        <a:rPr lang="en-US" sz="1800" b="0" i="0" u="none" strike="noStrike" kern="1200" baseline="0" dirty="0">
                          <a:solidFill>
                            <a:schemeClr val="tx1"/>
                          </a:solidFill>
                          <a:latin typeface="+mn-lt"/>
                          <a:ea typeface="+mn-ea"/>
                          <a:cs typeface="+mn-cs"/>
                        </a:rPr>
                        <a:t> Agreements –to provide a women-sensitive legal migration framework for safe and equitable migration to provide decent work for women.</a:t>
                      </a:r>
                      <a:r>
                        <a:rPr lang="en-US" sz="1800" b="1" i="0" u="none" strike="noStrike" kern="1200" baseline="0" dirty="0">
                          <a:solidFill>
                            <a:schemeClr val="tx1"/>
                          </a:solidFill>
                          <a:latin typeface="+mn-lt"/>
                          <a:ea typeface="+mn-ea"/>
                          <a:cs typeface="+mn-cs"/>
                        </a:rPr>
                        <a:t>	</a:t>
                      </a:r>
                      <a:endParaRPr lang="en-US" sz="1800" b="0" i="0" u="none" strike="noStrike" kern="1200" baseline="0" dirty="0">
                        <a:solidFill>
                          <a:schemeClr val="tx1"/>
                        </a:solidFill>
                        <a:latin typeface="+mn-lt"/>
                        <a:ea typeface="+mn-ea"/>
                        <a:cs typeface="+mn-cs"/>
                      </a:endParaRPr>
                    </a:p>
                    <a:p>
                      <a:endParaRPr lang="en-GH" baseline="0" dirty="0">
                        <a:solidFill>
                          <a:schemeClr val="tx1"/>
                        </a:solidFill>
                      </a:endParaRPr>
                    </a:p>
                  </a:txBody>
                  <a:tcPr>
                    <a:solidFill>
                      <a:srgbClr val="FF0000"/>
                    </a:solidFill>
                  </a:tcPr>
                </a:tc>
                <a:extLst>
                  <a:ext uri="{0D108BD9-81ED-4DB2-BD59-A6C34878D82A}">
                    <a16:rowId xmlns:a16="http://schemas.microsoft.com/office/drawing/2014/main" val="330850072"/>
                  </a:ext>
                </a:extLst>
              </a:tr>
            </a:tbl>
          </a:graphicData>
        </a:graphic>
      </p:graphicFrame>
      <p:pic>
        <p:nvPicPr>
          <p:cNvPr id="4" name="Picture 3">
            <a:extLst>
              <a:ext uri="{FF2B5EF4-FFF2-40B4-BE49-F238E27FC236}">
                <a16:creationId xmlns:a16="http://schemas.microsoft.com/office/drawing/2014/main" id="{FBA6F50E-D575-4E7C-88B6-A588035BC61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79210" y="1724467"/>
            <a:ext cx="1409114" cy="1409114"/>
          </a:xfrm>
          <a:prstGeom prst="rect">
            <a:avLst/>
          </a:prstGeom>
        </p:spPr>
      </p:pic>
      <p:pic>
        <p:nvPicPr>
          <p:cNvPr id="6" name="Picture 5">
            <a:extLst>
              <a:ext uri="{FF2B5EF4-FFF2-40B4-BE49-F238E27FC236}">
                <a16:creationId xmlns:a16="http://schemas.microsoft.com/office/drawing/2014/main" id="{CBDA7DEA-9911-45EB-BF25-7A601B0222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63503" y="3302277"/>
            <a:ext cx="1409114" cy="1409114"/>
          </a:xfrm>
          <a:prstGeom prst="rect">
            <a:avLst/>
          </a:prstGeom>
        </p:spPr>
      </p:pic>
      <p:pic>
        <p:nvPicPr>
          <p:cNvPr id="8" name="Picture 7">
            <a:extLst>
              <a:ext uri="{FF2B5EF4-FFF2-40B4-BE49-F238E27FC236}">
                <a16:creationId xmlns:a16="http://schemas.microsoft.com/office/drawing/2014/main" id="{736C8098-7187-44F3-9EEE-C44DE167D35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79210" y="5051476"/>
            <a:ext cx="1511105" cy="1511105"/>
          </a:xfrm>
          <a:prstGeom prst="rect">
            <a:avLst/>
          </a:prstGeom>
        </p:spPr>
      </p:pic>
    </p:spTree>
    <p:extLst>
      <p:ext uri="{BB962C8B-B14F-4D97-AF65-F5344CB8AC3E}">
        <p14:creationId xmlns:p14="http://schemas.microsoft.com/office/powerpoint/2010/main" val="3004786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659D498-ADD2-40A8-932C-C12F5D76586A}"/>
              </a:ext>
            </a:extLst>
          </p:cNvPr>
          <p:cNvPicPr>
            <a:picLocks noChangeAspect="1"/>
          </p:cNvPicPr>
          <p:nvPr/>
        </p:nvPicPr>
        <p:blipFill>
          <a:blip r:embed="rId2"/>
          <a:stretch>
            <a:fillRect/>
          </a:stretch>
        </p:blipFill>
        <p:spPr>
          <a:xfrm>
            <a:off x="1420091" y="0"/>
            <a:ext cx="9351818" cy="6858000"/>
          </a:xfrm>
          <a:prstGeom prst="rect">
            <a:avLst/>
          </a:prstGeom>
        </p:spPr>
      </p:pic>
    </p:spTree>
    <p:extLst>
      <p:ext uri="{BB962C8B-B14F-4D97-AF65-F5344CB8AC3E}">
        <p14:creationId xmlns:p14="http://schemas.microsoft.com/office/powerpoint/2010/main" val="4231388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783F42DA-2EC7-4A32-903F-CF2BB1E468D2}"/>
              </a:ext>
            </a:extLst>
          </p:cNvPr>
          <p:cNvGraphicFramePr>
            <a:graphicFrameLocks noGrp="1"/>
          </p:cNvGraphicFramePr>
          <p:nvPr>
            <p:extLst>
              <p:ext uri="{D42A27DB-BD31-4B8C-83A1-F6EECF244321}">
                <p14:modId xmlns:p14="http://schemas.microsoft.com/office/powerpoint/2010/main" val="1886959693"/>
              </p:ext>
            </p:extLst>
          </p:nvPr>
        </p:nvGraphicFramePr>
        <p:xfrm>
          <a:off x="841717" y="550854"/>
          <a:ext cx="10508566" cy="5857240"/>
        </p:xfrm>
        <a:graphic>
          <a:graphicData uri="http://schemas.openxmlformats.org/drawingml/2006/table">
            <a:tbl>
              <a:tblPr firstRow="1" bandRow="1">
                <a:tableStyleId>{5C22544A-7EE6-4342-B048-85BDC9FD1C3A}</a:tableStyleId>
              </a:tblPr>
              <a:tblGrid>
                <a:gridCol w="2447779">
                  <a:extLst>
                    <a:ext uri="{9D8B030D-6E8A-4147-A177-3AD203B41FA5}">
                      <a16:colId xmlns:a16="http://schemas.microsoft.com/office/drawing/2014/main" val="2282364824"/>
                    </a:ext>
                  </a:extLst>
                </a:gridCol>
                <a:gridCol w="8060787">
                  <a:extLst>
                    <a:ext uri="{9D8B030D-6E8A-4147-A177-3AD203B41FA5}">
                      <a16:colId xmlns:a16="http://schemas.microsoft.com/office/drawing/2014/main" val="1544138719"/>
                    </a:ext>
                  </a:extLst>
                </a:gridCol>
              </a:tblGrid>
              <a:tr h="370840">
                <a:tc>
                  <a:txBody>
                    <a:bodyPr/>
                    <a:lstStyle/>
                    <a:p>
                      <a:r>
                        <a:rPr lang="en-US" sz="1800" b="1" i="0" u="none" strike="noStrike" kern="1200" baseline="0" dirty="0">
                          <a:solidFill>
                            <a:schemeClr val="tx1"/>
                          </a:solidFill>
                          <a:latin typeface="+mn-lt"/>
                          <a:ea typeface="+mn-ea"/>
                          <a:cs typeface="+mn-cs"/>
                        </a:rPr>
                        <a:t>ADINKRA SYMBOL</a:t>
                      </a:r>
                      <a:endParaRPr lang="en-US" sz="1800" b="0" i="0" u="none" strike="noStrike" kern="1200" baseline="0" dirty="0">
                        <a:solidFill>
                          <a:schemeClr val="tx1"/>
                        </a:solidFill>
                        <a:latin typeface="+mn-lt"/>
                        <a:ea typeface="+mn-ea"/>
                        <a:cs typeface="+mn-cs"/>
                      </a:endParaRPr>
                    </a:p>
                  </a:txBody>
                  <a:tcPr>
                    <a:solidFill>
                      <a:srgbClr val="FF0000"/>
                    </a:solidFill>
                  </a:tcPr>
                </a:tc>
                <a:tc>
                  <a:txBody>
                    <a:bodyPr/>
                    <a:lstStyle/>
                    <a:p>
                      <a:r>
                        <a:rPr lang="en-US" sz="1800" b="1" i="0" u="none" strike="noStrike" kern="1200" baseline="0" dirty="0">
                          <a:solidFill>
                            <a:schemeClr val="tx1"/>
                          </a:solidFill>
                          <a:latin typeface="+mn-lt"/>
                          <a:ea typeface="+mn-ea"/>
                          <a:cs typeface="+mn-cs"/>
                        </a:rPr>
                        <a:t>RECOMMENDATIONS</a:t>
                      </a:r>
                    </a:p>
                  </a:txBody>
                  <a:tcPr>
                    <a:solidFill>
                      <a:srgbClr val="FF0000"/>
                    </a:solidFill>
                  </a:tcPr>
                </a:tc>
                <a:extLst>
                  <a:ext uri="{0D108BD9-81ED-4DB2-BD59-A6C34878D82A}">
                    <a16:rowId xmlns:a16="http://schemas.microsoft.com/office/drawing/2014/main" val="1209953393"/>
                  </a:ext>
                </a:extLst>
              </a:tr>
              <a:tr h="370840">
                <a:tc>
                  <a:txBody>
                    <a:bodyPr/>
                    <a:lstStyle/>
                    <a:p>
                      <a:pPr rtl="0"/>
                      <a:r>
                        <a:rPr lang="en-US" sz="1800" b="1" i="0" u="none" strike="noStrike" kern="1200" baseline="0" dirty="0">
                          <a:solidFill>
                            <a:schemeClr val="tx1"/>
                          </a:solidFill>
                          <a:latin typeface="+mn-lt"/>
                          <a:ea typeface="+mn-ea"/>
                          <a:cs typeface="+mn-cs"/>
                        </a:rPr>
                        <a:t>04</a:t>
                      </a:r>
                      <a:endParaRPr lang="en-US" sz="1800" b="0" i="0" u="none" strike="noStrike" kern="1200" baseline="0" dirty="0">
                        <a:solidFill>
                          <a:schemeClr val="tx1"/>
                        </a:solidFill>
                        <a:latin typeface="+mn-lt"/>
                        <a:ea typeface="+mn-ea"/>
                        <a:cs typeface="+mn-cs"/>
                      </a:endParaRPr>
                    </a:p>
                    <a:p>
                      <a:pPr rtl="0"/>
                      <a:r>
                        <a:rPr lang="en-US" sz="1800" b="1" i="0" u="none" strike="noStrike" kern="1200" baseline="0" dirty="0">
                          <a:solidFill>
                            <a:schemeClr val="tx1"/>
                          </a:solidFill>
                          <a:latin typeface="+mn-lt"/>
                          <a:ea typeface="+mn-ea"/>
                          <a:cs typeface="+mn-cs"/>
                        </a:rPr>
                        <a:t>INTER-DEPENDENCE</a:t>
                      </a:r>
                      <a:endParaRPr lang="en-US" sz="1800" b="0" i="0" u="none" strike="noStrike" kern="1200" baseline="0" dirty="0">
                        <a:solidFill>
                          <a:schemeClr val="tx1"/>
                        </a:solidFill>
                        <a:latin typeface="+mn-lt"/>
                        <a:ea typeface="+mn-ea"/>
                        <a:cs typeface="+mn-cs"/>
                      </a:endParaRPr>
                    </a:p>
                  </a:txBody>
                  <a:tcPr>
                    <a:solidFill>
                      <a:schemeClr val="bg1"/>
                    </a:solidFill>
                  </a:tcPr>
                </a:tc>
                <a:tc>
                  <a:txBody>
                    <a:bodyPr/>
                    <a:lstStyle/>
                    <a:p>
                      <a:pPr rtl="0"/>
                      <a:r>
                        <a:rPr lang="en-US" sz="1800" b="1" i="0" u="none" strike="noStrike" kern="1200" baseline="0" dirty="0">
                          <a:solidFill>
                            <a:schemeClr val="tx1"/>
                          </a:solidFill>
                          <a:latin typeface="+mn-lt"/>
                          <a:ea typeface="+mn-ea"/>
                          <a:cs typeface="+mn-cs"/>
                        </a:rPr>
                        <a:t>Develop Women’s Human Rights Sensitive Foreign Employment Policy</a:t>
                      </a:r>
                    </a:p>
                    <a:p>
                      <a:r>
                        <a:rPr lang="en-US" sz="1800" b="0" i="0" u="none" strike="noStrike" kern="1200" baseline="0" dirty="0">
                          <a:solidFill>
                            <a:schemeClr val="tx1"/>
                          </a:solidFill>
                          <a:latin typeface="+mn-lt"/>
                          <a:ea typeface="+mn-ea"/>
                          <a:cs typeface="+mn-cs"/>
                        </a:rPr>
                        <a:t>Governments must develop and implement foreign employment policies that recognize and protect the rights of women migrant workers as well as support advocacy for national economic and social policies and legislation. Capacity building and information flow must be supported by Government to women’s organizations for full dissemination of information.</a:t>
                      </a:r>
                    </a:p>
                  </a:txBody>
                  <a:tcPr>
                    <a:solidFill>
                      <a:schemeClr val="bg1"/>
                    </a:solidFill>
                  </a:tcPr>
                </a:tc>
                <a:extLst>
                  <a:ext uri="{0D108BD9-81ED-4DB2-BD59-A6C34878D82A}">
                    <a16:rowId xmlns:a16="http://schemas.microsoft.com/office/drawing/2014/main" val="2412040732"/>
                  </a:ext>
                </a:extLst>
              </a:tr>
              <a:tr h="370840">
                <a:tc>
                  <a:txBody>
                    <a:bodyPr/>
                    <a:lstStyle/>
                    <a:p>
                      <a:pPr rtl="0"/>
                      <a:r>
                        <a:rPr lang="en-US" sz="1800" b="1" i="0" u="none" strike="noStrike" kern="1200" baseline="0" dirty="0">
                          <a:solidFill>
                            <a:schemeClr val="tx1"/>
                          </a:solidFill>
                          <a:latin typeface="+mn-lt"/>
                          <a:ea typeface="+mn-ea"/>
                          <a:cs typeface="+mn-cs"/>
                        </a:rPr>
                        <a:t>05</a:t>
                      </a:r>
                      <a:endParaRPr lang="en-US" sz="1800" b="0" i="0" u="none" strike="noStrike" kern="1200" baseline="0" dirty="0">
                        <a:solidFill>
                          <a:schemeClr val="tx1"/>
                        </a:solidFill>
                        <a:latin typeface="+mn-lt"/>
                        <a:ea typeface="+mn-ea"/>
                        <a:cs typeface="+mn-cs"/>
                      </a:endParaRPr>
                    </a:p>
                    <a:p>
                      <a:pPr rtl="0"/>
                      <a:r>
                        <a:rPr lang="en-US" sz="1800" b="1" i="0" u="none" strike="noStrike" kern="1200" baseline="0" dirty="0">
                          <a:solidFill>
                            <a:schemeClr val="tx1"/>
                          </a:solidFill>
                          <a:latin typeface="+mn-lt"/>
                          <a:ea typeface="+mn-ea"/>
                          <a:cs typeface="+mn-cs"/>
                        </a:rPr>
                        <a:t>SAFETY</a:t>
                      </a:r>
                      <a:endParaRPr lang="en-GH" baseline="0" dirty="0">
                        <a:solidFill>
                          <a:schemeClr val="tx1"/>
                        </a:solidFill>
                      </a:endParaRPr>
                    </a:p>
                  </a:txBody>
                  <a:tcPr>
                    <a:solidFill>
                      <a:srgbClr val="FF0000"/>
                    </a:solidFill>
                  </a:tcPr>
                </a:tc>
                <a:tc>
                  <a:txBody>
                    <a:bodyPr/>
                    <a:lstStyle/>
                    <a:p>
                      <a:pPr rtl="0"/>
                      <a:r>
                        <a:rPr lang="en-US" sz="1800" b="1" i="0" u="none" strike="noStrike" kern="1200" baseline="0" dirty="0">
                          <a:solidFill>
                            <a:schemeClr val="tx1"/>
                          </a:solidFill>
                          <a:latin typeface="+mn-lt"/>
                          <a:ea typeface="+mn-ea"/>
                          <a:cs typeface="+mn-cs"/>
                        </a:rPr>
                        <a:t>Implement, Monitor and Evaluate Foreign Employment Policies</a:t>
                      </a:r>
                    </a:p>
                    <a:p>
                      <a:r>
                        <a:rPr lang="en-US" sz="1800" b="0" i="0" u="none" strike="noStrike" kern="1200" baseline="0" dirty="0">
                          <a:solidFill>
                            <a:schemeClr val="tx1"/>
                          </a:solidFill>
                          <a:latin typeface="+mn-lt"/>
                          <a:ea typeface="+mn-ea"/>
                          <a:cs typeface="+mn-cs"/>
                        </a:rPr>
                        <a:t>Governments must not only ensure these policies are duly implemented, but they must also be monitored and evaluated and continuously improved upon. Embassies must consider appointing </a:t>
                      </a:r>
                      <a:r>
                        <a:rPr lang="en-US" sz="1800" b="0" i="0" u="none" strike="noStrike" kern="1200" baseline="0" dirty="0" err="1">
                          <a:solidFill>
                            <a:schemeClr val="tx1"/>
                          </a:solidFill>
                          <a:latin typeface="+mn-lt"/>
                          <a:ea typeface="+mn-ea"/>
                          <a:cs typeface="+mn-cs"/>
                        </a:rPr>
                        <a:t>Labour</a:t>
                      </a:r>
                      <a:r>
                        <a:rPr lang="en-US" sz="1800" b="0" i="0" u="none" strike="noStrike" kern="1200" baseline="0" dirty="0">
                          <a:solidFill>
                            <a:schemeClr val="tx1"/>
                          </a:solidFill>
                          <a:latin typeface="+mn-lt"/>
                          <a:ea typeface="+mn-ea"/>
                          <a:cs typeface="+mn-cs"/>
                        </a:rPr>
                        <a:t> Attachés for routinely overseeing the welfare of the migrant workers, especially domestic women workers.</a:t>
                      </a:r>
                    </a:p>
                  </a:txBody>
                  <a:tcPr>
                    <a:solidFill>
                      <a:srgbClr val="FF0000"/>
                    </a:solidFill>
                  </a:tcPr>
                </a:tc>
                <a:extLst>
                  <a:ext uri="{0D108BD9-81ED-4DB2-BD59-A6C34878D82A}">
                    <a16:rowId xmlns:a16="http://schemas.microsoft.com/office/drawing/2014/main" val="1180669430"/>
                  </a:ext>
                </a:extLst>
              </a:tr>
              <a:tr h="370840">
                <a:tc>
                  <a:txBody>
                    <a:bodyPr/>
                    <a:lstStyle/>
                    <a:p>
                      <a:pPr rtl="0"/>
                      <a:r>
                        <a:rPr lang="en-US" sz="1800" b="1" i="0" u="none" strike="noStrike" kern="1200" baseline="0" dirty="0">
                          <a:solidFill>
                            <a:schemeClr val="tx1"/>
                          </a:solidFill>
                          <a:latin typeface="+mn-lt"/>
                          <a:ea typeface="+mn-ea"/>
                          <a:cs typeface="+mn-cs"/>
                        </a:rPr>
                        <a:t>06</a:t>
                      </a:r>
                    </a:p>
                    <a:p>
                      <a:pPr rtl="0"/>
                      <a:r>
                        <a:rPr lang="en-US" sz="1800" b="1" i="0" u="none" strike="noStrike" kern="1200" baseline="0" dirty="0">
                          <a:solidFill>
                            <a:schemeClr val="tx1"/>
                          </a:solidFill>
                          <a:latin typeface="+mn-lt"/>
                          <a:ea typeface="+mn-ea"/>
                          <a:cs typeface="+mn-cs"/>
                        </a:rPr>
                        <a:t>LAW &amp; ORDER</a:t>
                      </a:r>
                      <a:endParaRPr lang="en-GH" baseline="0" dirty="0">
                        <a:solidFill>
                          <a:schemeClr val="tx1"/>
                        </a:solidFill>
                      </a:endParaRPr>
                    </a:p>
                  </a:txBody>
                  <a:tcPr>
                    <a:solidFill>
                      <a:schemeClr val="bg1"/>
                    </a:solidFill>
                  </a:tcPr>
                </a:tc>
                <a:tc>
                  <a:txBody>
                    <a:bodyPr/>
                    <a:lstStyle/>
                    <a:p>
                      <a:pPr rtl="0"/>
                      <a:r>
                        <a:rPr lang="en-US" sz="1800" b="1" i="0" u="none" strike="noStrike" kern="1200" baseline="0" dirty="0">
                          <a:solidFill>
                            <a:schemeClr val="tx1"/>
                          </a:solidFill>
                          <a:latin typeface="+mn-lt"/>
                          <a:ea typeface="+mn-ea"/>
                          <a:cs typeface="+mn-cs"/>
                        </a:rPr>
                        <a:t>Ban Illegal Recruitment Agencies not Legal Migration</a:t>
                      </a:r>
                    </a:p>
                    <a:p>
                      <a:r>
                        <a:rPr lang="en-US" sz="1800" b="0" i="0" u="none" strike="noStrike" kern="1200" baseline="0" dirty="0">
                          <a:solidFill>
                            <a:schemeClr val="tx1"/>
                          </a:solidFill>
                          <a:latin typeface="+mn-lt"/>
                          <a:ea typeface="+mn-ea"/>
                          <a:cs typeface="+mn-cs"/>
                        </a:rPr>
                        <a:t>Governments must seek to ban illegal migration agents and to set severe consequences for those caught in trafficking rings. Banning of legal Migration automatically boosts illegal Migration businesses. Therefore Governments must seek other forms of redress and choose bans as a last resort. Women are most vulnerable during bans and easily fall prey to illegal operators.</a:t>
                      </a:r>
                    </a:p>
                  </a:txBody>
                  <a:tcPr>
                    <a:solidFill>
                      <a:schemeClr val="bg1"/>
                    </a:solidFill>
                  </a:tcPr>
                </a:tc>
                <a:extLst>
                  <a:ext uri="{0D108BD9-81ED-4DB2-BD59-A6C34878D82A}">
                    <a16:rowId xmlns:a16="http://schemas.microsoft.com/office/drawing/2014/main" val="330850072"/>
                  </a:ext>
                </a:extLst>
              </a:tr>
            </a:tbl>
          </a:graphicData>
        </a:graphic>
      </p:graphicFrame>
      <p:pic>
        <p:nvPicPr>
          <p:cNvPr id="4" name="Picture 3">
            <a:extLst>
              <a:ext uri="{FF2B5EF4-FFF2-40B4-BE49-F238E27FC236}">
                <a16:creationId xmlns:a16="http://schemas.microsoft.com/office/drawing/2014/main" id="{F9FCC0DF-8170-4BEE-9445-979CF98A3EB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19886" y="1393873"/>
            <a:ext cx="1370428" cy="1370428"/>
          </a:xfrm>
          <a:prstGeom prst="rect">
            <a:avLst/>
          </a:prstGeom>
        </p:spPr>
      </p:pic>
      <p:pic>
        <p:nvPicPr>
          <p:cNvPr id="6" name="Picture 5">
            <a:extLst>
              <a:ext uri="{FF2B5EF4-FFF2-40B4-BE49-F238E27FC236}">
                <a16:creationId xmlns:a16="http://schemas.microsoft.com/office/drawing/2014/main" id="{1511A8EE-9BCF-4039-960B-8C08555E4B2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19886" y="2977140"/>
            <a:ext cx="1370428" cy="1370428"/>
          </a:xfrm>
          <a:prstGeom prst="rect">
            <a:avLst/>
          </a:prstGeom>
        </p:spPr>
      </p:pic>
      <p:pic>
        <p:nvPicPr>
          <p:cNvPr id="8" name="Picture 7">
            <a:extLst>
              <a:ext uri="{FF2B5EF4-FFF2-40B4-BE49-F238E27FC236}">
                <a16:creationId xmlns:a16="http://schemas.microsoft.com/office/drawing/2014/main" id="{E830157B-5483-492C-BA4E-6A7A5228DA5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19885" y="4936717"/>
            <a:ext cx="1370429" cy="1370429"/>
          </a:xfrm>
          <a:prstGeom prst="rect">
            <a:avLst/>
          </a:prstGeom>
        </p:spPr>
      </p:pic>
    </p:spTree>
    <p:extLst>
      <p:ext uri="{BB962C8B-B14F-4D97-AF65-F5344CB8AC3E}">
        <p14:creationId xmlns:p14="http://schemas.microsoft.com/office/powerpoint/2010/main" val="63176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783F42DA-2EC7-4A32-903F-CF2BB1E468D2}"/>
              </a:ext>
            </a:extLst>
          </p:cNvPr>
          <p:cNvGraphicFramePr>
            <a:graphicFrameLocks noGrp="1"/>
          </p:cNvGraphicFramePr>
          <p:nvPr>
            <p:extLst>
              <p:ext uri="{D42A27DB-BD31-4B8C-83A1-F6EECF244321}">
                <p14:modId xmlns:p14="http://schemas.microsoft.com/office/powerpoint/2010/main" val="3269044378"/>
              </p:ext>
            </p:extLst>
          </p:nvPr>
        </p:nvGraphicFramePr>
        <p:xfrm>
          <a:off x="841717" y="255175"/>
          <a:ext cx="10508566" cy="6405880"/>
        </p:xfrm>
        <a:graphic>
          <a:graphicData uri="http://schemas.openxmlformats.org/drawingml/2006/table">
            <a:tbl>
              <a:tblPr firstRow="1" bandRow="1">
                <a:tableStyleId>{5C22544A-7EE6-4342-B048-85BDC9FD1C3A}</a:tableStyleId>
              </a:tblPr>
              <a:tblGrid>
                <a:gridCol w="2447779">
                  <a:extLst>
                    <a:ext uri="{9D8B030D-6E8A-4147-A177-3AD203B41FA5}">
                      <a16:colId xmlns:a16="http://schemas.microsoft.com/office/drawing/2014/main" val="2282364824"/>
                    </a:ext>
                  </a:extLst>
                </a:gridCol>
                <a:gridCol w="8060787">
                  <a:extLst>
                    <a:ext uri="{9D8B030D-6E8A-4147-A177-3AD203B41FA5}">
                      <a16:colId xmlns:a16="http://schemas.microsoft.com/office/drawing/2014/main" val="1544138719"/>
                    </a:ext>
                  </a:extLst>
                </a:gridCol>
              </a:tblGrid>
              <a:tr h="370840">
                <a:tc>
                  <a:txBody>
                    <a:bodyPr/>
                    <a:lstStyle/>
                    <a:p>
                      <a:r>
                        <a:rPr lang="en-US" sz="1800" b="1" i="0" u="none" strike="noStrike" kern="1200" baseline="0" dirty="0">
                          <a:solidFill>
                            <a:schemeClr val="tx1"/>
                          </a:solidFill>
                          <a:latin typeface="+mn-lt"/>
                          <a:ea typeface="+mn-ea"/>
                          <a:cs typeface="+mn-cs"/>
                        </a:rPr>
                        <a:t>ADINKRA SYMBOL</a:t>
                      </a:r>
                      <a:endParaRPr lang="en-US" sz="1800" b="0" i="0" u="none" strike="noStrike" kern="1200" baseline="0" dirty="0">
                        <a:solidFill>
                          <a:schemeClr val="tx1"/>
                        </a:solidFill>
                        <a:latin typeface="+mn-lt"/>
                        <a:ea typeface="+mn-ea"/>
                        <a:cs typeface="+mn-cs"/>
                      </a:endParaRPr>
                    </a:p>
                  </a:txBody>
                  <a:tcPr>
                    <a:solidFill>
                      <a:srgbClr val="FF0000"/>
                    </a:solidFill>
                  </a:tcPr>
                </a:tc>
                <a:tc>
                  <a:txBody>
                    <a:bodyPr/>
                    <a:lstStyle/>
                    <a:p>
                      <a:r>
                        <a:rPr lang="en-US" sz="1800" b="1" i="0" u="none" strike="noStrike" kern="1200" baseline="0" dirty="0">
                          <a:solidFill>
                            <a:schemeClr val="tx1"/>
                          </a:solidFill>
                          <a:latin typeface="+mn-lt"/>
                          <a:ea typeface="+mn-ea"/>
                          <a:cs typeface="+mn-cs"/>
                        </a:rPr>
                        <a:t>RECOMMENDATIONS</a:t>
                      </a:r>
                    </a:p>
                  </a:txBody>
                  <a:tcPr>
                    <a:solidFill>
                      <a:srgbClr val="FF0000"/>
                    </a:solidFill>
                  </a:tcPr>
                </a:tc>
                <a:extLst>
                  <a:ext uri="{0D108BD9-81ED-4DB2-BD59-A6C34878D82A}">
                    <a16:rowId xmlns:a16="http://schemas.microsoft.com/office/drawing/2014/main" val="1209953393"/>
                  </a:ext>
                </a:extLst>
              </a:tr>
              <a:tr h="370840">
                <a:tc>
                  <a:txBody>
                    <a:bodyPr/>
                    <a:lstStyle/>
                    <a:p>
                      <a:pPr rtl="0"/>
                      <a:r>
                        <a:rPr lang="en-US" sz="1800" b="1" i="0" u="none" strike="noStrike" kern="1200" baseline="0" dirty="0">
                          <a:solidFill>
                            <a:schemeClr val="tx1"/>
                          </a:solidFill>
                          <a:latin typeface="+mn-lt"/>
                          <a:ea typeface="+mn-ea"/>
                          <a:cs typeface="+mn-cs"/>
                        </a:rPr>
                        <a:t>07</a:t>
                      </a:r>
                    </a:p>
                    <a:p>
                      <a:pPr rtl="0"/>
                      <a:r>
                        <a:rPr lang="en-US" sz="1800" b="1" i="0" u="none" strike="noStrike" kern="1200" baseline="0" dirty="0">
                          <a:solidFill>
                            <a:schemeClr val="tx1"/>
                          </a:solidFill>
                          <a:latin typeface="+mn-lt"/>
                          <a:ea typeface="+mn-ea"/>
                          <a:cs typeface="+mn-cs"/>
                        </a:rPr>
                        <a:t>QUALITY RECRUITMENT</a:t>
                      </a:r>
                      <a:endParaRPr lang="en-US" sz="1800" b="0" i="0" u="none" strike="noStrike" kern="1200" baseline="0" dirty="0">
                        <a:solidFill>
                          <a:schemeClr val="tx1"/>
                        </a:solidFill>
                        <a:latin typeface="+mn-lt"/>
                        <a:ea typeface="+mn-ea"/>
                        <a:cs typeface="+mn-cs"/>
                      </a:endParaRPr>
                    </a:p>
                  </a:txBody>
                  <a:tcPr>
                    <a:solidFill>
                      <a:srgbClr val="FF0000"/>
                    </a:solidFill>
                  </a:tcPr>
                </a:tc>
                <a:tc>
                  <a:txBody>
                    <a:bodyPr/>
                    <a:lstStyle/>
                    <a:p>
                      <a:pPr rtl="0"/>
                      <a:r>
                        <a:rPr lang="en-US" sz="1800" b="1" i="0" u="none" strike="noStrike" kern="1200" baseline="0" dirty="0">
                          <a:solidFill>
                            <a:schemeClr val="tx1"/>
                          </a:solidFill>
                          <a:latin typeface="+mn-lt"/>
                          <a:ea typeface="+mn-ea"/>
                          <a:cs typeface="+mn-cs"/>
                        </a:rPr>
                        <a:t>Regulation of Private Employment Agencies for Quality Recruitment</a:t>
                      </a:r>
                    </a:p>
                    <a:p>
                      <a:r>
                        <a:rPr lang="en-US" sz="1800" b="0" i="0" u="none" strike="noStrike" kern="1200" baseline="0" dirty="0">
                          <a:solidFill>
                            <a:schemeClr val="tx1"/>
                          </a:solidFill>
                          <a:latin typeface="+mn-lt"/>
                          <a:ea typeface="+mn-ea"/>
                          <a:cs typeface="+mn-cs"/>
                        </a:rPr>
                        <a:t>Governments must </a:t>
                      </a:r>
                      <a:r>
                        <a:rPr lang="en-US" sz="1800" b="0" i="0" u="none" strike="noStrike" kern="1200" baseline="0" dirty="0" err="1">
                          <a:solidFill>
                            <a:schemeClr val="tx1"/>
                          </a:solidFill>
                          <a:latin typeface="+mn-lt"/>
                          <a:ea typeface="+mn-ea"/>
                          <a:cs typeface="+mn-cs"/>
                        </a:rPr>
                        <a:t>endeavour</a:t>
                      </a:r>
                      <a:r>
                        <a:rPr lang="en-US" sz="1800" b="0" i="0" u="none" strike="noStrike" kern="1200" baseline="0" dirty="0">
                          <a:solidFill>
                            <a:schemeClr val="tx1"/>
                          </a:solidFill>
                          <a:latin typeface="+mn-lt"/>
                          <a:ea typeface="+mn-ea"/>
                          <a:cs typeface="+mn-cs"/>
                        </a:rPr>
                        <a:t> to regulate private employment agencies to perform ethical and high quality recruitment processes by providing orientations for them. Governments must advertise who the oriented private employment agencies are to the general public to prevent illegal agencies from operating in the domestic worker sector.</a:t>
                      </a:r>
                    </a:p>
                  </a:txBody>
                  <a:tcPr>
                    <a:solidFill>
                      <a:srgbClr val="FF0000"/>
                    </a:solidFill>
                  </a:tcPr>
                </a:tc>
                <a:extLst>
                  <a:ext uri="{0D108BD9-81ED-4DB2-BD59-A6C34878D82A}">
                    <a16:rowId xmlns:a16="http://schemas.microsoft.com/office/drawing/2014/main" val="2412040732"/>
                  </a:ext>
                </a:extLst>
              </a:tr>
              <a:tr h="370840">
                <a:tc>
                  <a:txBody>
                    <a:bodyPr/>
                    <a:lstStyle/>
                    <a:p>
                      <a:pPr rtl="0"/>
                      <a:r>
                        <a:rPr lang="en-US" sz="1800" b="1" i="0" u="none" strike="noStrike" kern="1200" baseline="0" dirty="0">
                          <a:solidFill>
                            <a:schemeClr val="tx1"/>
                          </a:solidFill>
                          <a:latin typeface="+mn-lt"/>
                          <a:ea typeface="+mn-ea"/>
                          <a:cs typeface="+mn-cs"/>
                        </a:rPr>
                        <a:t>08</a:t>
                      </a:r>
                    </a:p>
                    <a:p>
                      <a:pPr rtl="0"/>
                      <a:r>
                        <a:rPr lang="en-US" sz="1800" b="1" i="0" u="none" strike="noStrike" kern="1200" baseline="0" dirty="0">
                          <a:solidFill>
                            <a:schemeClr val="tx1"/>
                          </a:solidFill>
                          <a:latin typeface="+mn-lt"/>
                          <a:ea typeface="+mn-ea"/>
                          <a:cs typeface="+mn-cs"/>
                        </a:rPr>
                        <a:t>CERTIFICATION &amp; SETTLEMENT</a:t>
                      </a:r>
                      <a:endParaRPr lang="en-GH" baseline="0" dirty="0">
                        <a:solidFill>
                          <a:schemeClr val="tx1"/>
                        </a:solidFill>
                      </a:endParaRPr>
                    </a:p>
                  </a:txBody>
                  <a:tcPr>
                    <a:solidFill>
                      <a:schemeClr val="bg1"/>
                    </a:solidFill>
                  </a:tcPr>
                </a:tc>
                <a:tc>
                  <a:txBody>
                    <a:bodyPr/>
                    <a:lstStyle/>
                    <a:p>
                      <a:pPr rtl="0"/>
                      <a:r>
                        <a:rPr lang="en-US" sz="1800" b="1" i="0" u="none" strike="noStrike" kern="1200" baseline="0" dirty="0">
                          <a:solidFill>
                            <a:schemeClr val="tx1"/>
                          </a:solidFill>
                          <a:latin typeface="+mn-lt"/>
                          <a:ea typeface="+mn-ea"/>
                          <a:cs typeface="+mn-cs"/>
                        </a:rPr>
                        <a:t>Training of Low Skilled Rural Women &amp; Overseas Employers</a:t>
                      </a:r>
                    </a:p>
                    <a:p>
                      <a:r>
                        <a:rPr lang="en-US" sz="1800" b="0" i="0" u="none" strike="noStrike" kern="1200" baseline="0" dirty="0">
                          <a:solidFill>
                            <a:schemeClr val="tx1"/>
                          </a:solidFill>
                          <a:latin typeface="+mn-lt"/>
                          <a:ea typeface="+mn-ea"/>
                          <a:cs typeface="+mn-cs"/>
                        </a:rPr>
                        <a:t>Receiving countries can contribute to the soft and hard skills training of visa holding low skilled women and to ensure each is immersed in the </a:t>
                      </a:r>
                      <a:r>
                        <a:rPr lang="en-US" sz="1800" b="0" i="0" u="none" strike="noStrike" kern="1200" baseline="0" dirty="0" err="1">
                          <a:solidFill>
                            <a:schemeClr val="tx1"/>
                          </a:solidFill>
                          <a:latin typeface="+mn-lt"/>
                          <a:ea typeface="+mn-ea"/>
                          <a:cs typeface="+mn-cs"/>
                        </a:rPr>
                        <a:t>Nekotech</a:t>
                      </a:r>
                      <a:r>
                        <a:rPr lang="en-US" sz="1800" b="0" i="0" u="none" strike="noStrike" kern="1200" baseline="0" dirty="0">
                          <a:solidFill>
                            <a:schemeClr val="tx1"/>
                          </a:solidFill>
                          <a:latin typeface="+mn-lt"/>
                          <a:ea typeface="+mn-ea"/>
                          <a:cs typeface="+mn-cs"/>
                        </a:rPr>
                        <a:t> COVID-19 Certified Program prior to departure. This will help reduce abuse, command respect for their professional competencies and help the African migrants earn wages comparable to their colleague migrants. Employers in receiving countries must also undergo orientation to put them in compliance with the terms and conditions of the </a:t>
                      </a:r>
                      <a:r>
                        <a:rPr lang="en-US" sz="1800" b="0" i="0" u="none" strike="noStrike" kern="1200" baseline="0" dirty="0" err="1">
                          <a:solidFill>
                            <a:schemeClr val="tx1"/>
                          </a:solidFill>
                          <a:latin typeface="+mn-lt"/>
                          <a:ea typeface="+mn-ea"/>
                          <a:cs typeface="+mn-cs"/>
                        </a:rPr>
                        <a:t>BLA</a:t>
                      </a:r>
                      <a:r>
                        <a:rPr lang="en-US" sz="1800" b="0" i="0" u="none" strike="noStrike" kern="1200" baseline="0" dirty="0">
                          <a:solidFill>
                            <a:schemeClr val="tx1"/>
                          </a:solidFill>
                          <a:latin typeface="+mn-lt"/>
                          <a:ea typeface="+mn-ea"/>
                          <a:cs typeface="+mn-cs"/>
                        </a:rPr>
                        <a:t>.</a:t>
                      </a:r>
                    </a:p>
                  </a:txBody>
                  <a:tcPr>
                    <a:solidFill>
                      <a:schemeClr val="bg1"/>
                    </a:solidFill>
                  </a:tcPr>
                </a:tc>
                <a:extLst>
                  <a:ext uri="{0D108BD9-81ED-4DB2-BD59-A6C34878D82A}">
                    <a16:rowId xmlns:a16="http://schemas.microsoft.com/office/drawing/2014/main" val="1180669430"/>
                  </a:ext>
                </a:extLst>
              </a:tr>
              <a:tr h="370840">
                <a:tc>
                  <a:txBody>
                    <a:bodyPr/>
                    <a:lstStyle/>
                    <a:p>
                      <a:pPr rtl="0"/>
                      <a:r>
                        <a:rPr lang="en-US" sz="1800" b="1" i="0" u="none" strike="noStrike" kern="1200" baseline="0" dirty="0">
                          <a:solidFill>
                            <a:schemeClr val="tx1"/>
                          </a:solidFill>
                          <a:latin typeface="+mn-lt"/>
                          <a:ea typeface="+mn-ea"/>
                          <a:cs typeface="+mn-cs"/>
                        </a:rPr>
                        <a:t>09</a:t>
                      </a:r>
                    </a:p>
                    <a:p>
                      <a:pPr rtl="0"/>
                      <a:r>
                        <a:rPr lang="en-US" sz="1800" b="1" i="0" u="none" strike="noStrike" kern="1200" baseline="0" dirty="0">
                          <a:solidFill>
                            <a:schemeClr val="tx1"/>
                          </a:solidFill>
                          <a:latin typeface="+mn-lt"/>
                          <a:ea typeface="+mn-ea"/>
                          <a:cs typeface="+mn-cs"/>
                        </a:rPr>
                        <a:t>RETURN &amp; REINTEGRATION</a:t>
                      </a:r>
                      <a:endParaRPr lang="en-GH" baseline="0" dirty="0">
                        <a:solidFill>
                          <a:schemeClr val="tx1"/>
                        </a:solidFill>
                      </a:endParaRPr>
                    </a:p>
                  </a:txBody>
                  <a:tcPr>
                    <a:solidFill>
                      <a:srgbClr val="FF0000"/>
                    </a:solidFill>
                  </a:tcPr>
                </a:tc>
                <a:tc>
                  <a:txBody>
                    <a:bodyPr/>
                    <a:lstStyle/>
                    <a:p>
                      <a:pPr rtl="0"/>
                      <a:r>
                        <a:rPr lang="en-US" sz="1800" b="1" i="0" u="none" strike="noStrike" kern="1200" baseline="0" dirty="0">
                          <a:solidFill>
                            <a:schemeClr val="tx1"/>
                          </a:solidFill>
                          <a:latin typeface="+mn-lt"/>
                          <a:ea typeface="+mn-ea"/>
                          <a:cs typeface="+mn-cs"/>
                        </a:rPr>
                        <a:t>Facilitation of Renewal or Return &amp; Re-Integration Programs for Migrants</a:t>
                      </a:r>
                    </a:p>
                    <a:p>
                      <a:r>
                        <a:rPr lang="en-US" sz="1800" b="0" i="0" u="none" strike="noStrike" kern="1200" baseline="0" dirty="0">
                          <a:solidFill>
                            <a:schemeClr val="tx1"/>
                          </a:solidFill>
                          <a:latin typeface="+mn-lt"/>
                          <a:ea typeface="+mn-ea"/>
                          <a:cs typeface="+mn-cs"/>
                        </a:rPr>
                        <a:t>Governments can jointly facilitate contract renewal or return and re-integration programs for a smooth resettlement for migrants participating in short and long term migration programs, especially for the women to enter into local trades or projects. These returnees can also be employed as local trainers of trainers for new migrants looking to go overseas to work as domestic workers.</a:t>
                      </a:r>
                    </a:p>
                  </a:txBody>
                  <a:tcPr>
                    <a:solidFill>
                      <a:srgbClr val="FF0000"/>
                    </a:solidFill>
                  </a:tcPr>
                </a:tc>
                <a:extLst>
                  <a:ext uri="{0D108BD9-81ED-4DB2-BD59-A6C34878D82A}">
                    <a16:rowId xmlns:a16="http://schemas.microsoft.com/office/drawing/2014/main" val="330850072"/>
                  </a:ext>
                </a:extLst>
              </a:tr>
            </a:tbl>
          </a:graphicData>
        </a:graphic>
      </p:graphicFrame>
      <p:pic>
        <p:nvPicPr>
          <p:cNvPr id="4" name="Picture 3">
            <a:extLst>
              <a:ext uri="{FF2B5EF4-FFF2-40B4-BE49-F238E27FC236}">
                <a16:creationId xmlns:a16="http://schemas.microsoft.com/office/drawing/2014/main" id="{61E29474-DE60-400B-BAF9-F8658CA9DBC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273105" y="1295662"/>
            <a:ext cx="1004667" cy="1004667"/>
          </a:xfrm>
          <a:prstGeom prst="rect">
            <a:avLst/>
          </a:prstGeom>
        </p:spPr>
      </p:pic>
      <p:pic>
        <p:nvPicPr>
          <p:cNvPr id="6" name="Picture 5">
            <a:extLst>
              <a:ext uri="{FF2B5EF4-FFF2-40B4-BE49-F238E27FC236}">
                <a16:creationId xmlns:a16="http://schemas.microsoft.com/office/drawing/2014/main" id="{DE192A9C-4EC0-426A-880F-4E3E9AA0239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273105" y="3461827"/>
            <a:ext cx="1004667" cy="1004667"/>
          </a:xfrm>
          <a:prstGeom prst="rect">
            <a:avLst/>
          </a:prstGeom>
        </p:spPr>
      </p:pic>
      <p:pic>
        <p:nvPicPr>
          <p:cNvPr id="8" name="Picture 7">
            <a:extLst>
              <a:ext uri="{FF2B5EF4-FFF2-40B4-BE49-F238E27FC236}">
                <a16:creationId xmlns:a16="http://schemas.microsoft.com/office/drawing/2014/main" id="{61DB350C-DF17-47A9-9E4F-09B016B65D6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273104" y="5627992"/>
            <a:ext cx="1004667" cy="1004667"/>
          </a:xfrm>
          <a:prstGeom prst="rect">
            <a:avLst/>
          </a:prstGeom>
        </p:spPr>
      </p:pic>
    </p:spTree>
    <p:extLst>
      <p:ext uri="{BB962C8B-B14F-4D97-AF65-F5344CB8AC3E}">
        <p14:creationId xmlns:p14="http://schemas.microsoft.com/office/powerpoint/2010/main" val="11657137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783F42DA-2EC7-4A32-903F-CF2BB1E468D2}"/>
              </a:ext>
            </a:extLst>
          </p:cNvPr>
          <p:cNvGraphicFramePr>
            <a:graphicFrameLocks noGrp="1"/>
          </p:cNvGraphicFramePr>
          <p:nvPr>
            <p:extLst>
              <p:ext uri="{D42A27DB-BD31-4B8C-83A1-F6EECF244321}">
                <p14:modId xmlns:p14="http://schemas.microsoft.com/office/powerpoint/2010/main" val="1592225385"/>
              </p:ext>
            </p:extLst>
          </p:nvPr>
        </p:nvGraphicFramePr>
        <p:xfrm>
          <a:off x="841717" y="452120"/>
          <a:ext cx="10508566" cy="2656840"/>
        </p:xfrm>
        <a:graphic>
          <a:graphicData uri="http://schemas.openxmlformats.org/drawingml/2006/table">
            <a:tbl>
              <a:tblPr firstRow="1" bandRow="1">
                <a:tableStyleId>{5C22544A-7EE6-4342-B048-85BDC9FD1C3A}</a:tableStyleId>
              </a:tblPr>
              <a:tblGrid>
                <a:gridCol w="2447779">
                  <a:extLst>
                    <a:ext uri="{9D8B030D-6E8A-4147-A177-3AD203B41FA5}">
                      <a16:colId xmlns:a16="http://schemas.microsoft.com/office/drawing/2014/main" val="2282364824"/>
                    </a:ext>
                  </a:extLst>
                </a:gridCol>
                <a:gridCol w="8060787">
                  <a:extLst>
                    <a:ext uri="{9D8B030D-6E8A-4147-A177-3AD203B41FA5}">
                      <a16:colId xmlns:a16="http://schemas.microsoft.com/office/drawing/2014/main" val="1544138719"/>
                    </a:ext>
                  </a:extLst>
                </a:gridCol>
              </a:tblGrid>
              <a:tr h="370840">
                <a:tc>
                  <a:txBody>
                    <a:bodyPr/>
                    <a:lstStyle/>
                    <a:p>
                      <a:r>
                        <a:rPr lang="en-US" sz="1800" b="1" i="0" u="none" strike="noStrike" kern="1200" baseline="0" dirty="0">
                          <a:solidFill>
                            <a:schemeClr val="tx1"/>
                          </a:solidFill>
                          <a:latin typeface="+mn-lt"/>
                          <a:ea typeface="+mn-ea"/>
                          <a:cs typeface="+mn-cs"/>
                        </a:rPr>
                        <a:t>ADINKRA SYMBOL</a:t>
                      </a:r>
                      <a:endParaRPr lang="en-US" sz="1800" b="0" i="0" u="none" strike="noStrike" kern="1200" baseline="0" dirty="0">
                        <a:solidFill>
                          <a:schemeClr val="tx1"/>
                        </a:solidFill>
                        <a:latin typeface="+mn-lt"/>
                        <a:ea typeface="+mn-ea"/>
                        <a:cs typeface="+mn-cs"/>
                      </a:endParaRPr>
                    </a:p>
                  </a:txBody>
                  <a:tcPr>
                    <a:solidFill>
                      <a:srgbClr val="FF0000"/>
                    </a:solidFill>
                  </a:tcPr>
                </a:tc>
                <a:tc>
                  <a:txBody>
                    <a:bodyPr/>
                    <a:lstStyle/>
                    <a:p>
                      <a:r>
                        <a:rPr lang="en-US" sz="1800" b="1" i="0" u="none" strike="noStrike" kern="1200" baseline="0" dirty="0">
                          <a:solidFill>
                            <a:schemeClr val="tx1"/>
                          </a:solidFill>
                          <a:latin typeface="+mn-lt"/>
                          <a:ea typeface="+mn-ea"/>
                          <a:cs typeface="+mn-cs"/>
                        </a:rPr>
                        <a:t>RECOMMENDATIONS</a:t>
                      </a:r>
                    </a:p>
                  </a:txBody>
                  <a:tcPr>
                    <a:solidFill>
                      <a:srgbClr val="FF0000"/>
                    </a:solidFill>
                  </a:tcPr>
                </a:tc>
                <a:extLst>
                  <a:ext uri="{0D108BD9-81ED-4DB2-BD59-A6C34878D82A}">
                    <a16:rowId xmlns:a16="http://schemas.microsoft.com/office/drawing/2014/main" val="1209953393"/>
                  </a:ext>
                </a:extLst>
              </a:tr>
              <a:tr h="370840">
                <a:tc>
                  <a:txBody>
                    <a:bodyPr/>
                    <a:lstStyle/>
                    <a:p>
                      <a:pPr rtl="0"/>
                      <a:r>
                        <a:rPr lang="en-US" sz="1800" b="1" i="0" u="none" strike="noStrike" kern="1200" baseline="0" dirty="0">
                          <a:solidFill>
                            <a:schemeClr val="tx1"/>
                          </a:solidFill>
                          <a:latin typeface="+mn-lt"/>
                          <a:ea typeface="+mn-ea"/>
                          <a:cs typeface="+mn-cs"/>
                        </a:rPr>
                        <a:t>10</a:t>
                      </a:r>
                    </a:p>
                    <a:p>
                      <a:pPr rtl="0"/>
                      <a:r>
                        <a:rPr lang="en-US" sz="1800" b="1" i="0" u="none" strike="noStrike" kern="1200" baseline="0" dirty="0">
                          <a:solidFill>
                            <a:schemeClr val="tx1"/>
                          </a:solidFill>
                          <a:latin typeface="+mn-lt"/>
                          <a:ea typeface="+mn-ea"/>
                          <a:cs typeface="+mn-cs"/>
                        </a:rPr>
                        <a:t>FINANCIAL SECURITY</a:t>
                      </a:r>
                      <a:endParaRPr lang="en-US" sz="1800" b="0" i="0" u="none" strike="noStrike" kern="1200" baseline="0" dirty="0">
                        <a:solidFill>
                          <a:schemeClr val="tx1"/>
                        </a:solidFill>
                        <a:latin typeface="+mn-lt"/>
                        <a:ea typeface="+mn-ea"/>
                        <a:cs typeface="+mn-cs"/>
                      </a:endParaRPr>
                    </a:p>
                  </a:txBody>
                  <a:tcPr>
                    <a:solidFill>
                      <a:schemeClr val="bg1"/>
                    </a:solidFill>
                  </a:tcPr>
                </a:tc>
                <a:tc>
                  <a:txBody>
                    <a:bodyPr/>
                    <a:lstStyle/>
                    <a:p>
                      <a:pPr rtl="0"/>
                      <a:r>
                        <a:rPr lang="en-US" sz="1800" b="1" i="0" u="none" strike="noStrike" kern="1200" baseline="0" dirty="0">
                          <a:solidFill>
                            <a:schemeClr val="tx1"/>
                          </a:solidFill>
                          <a:latin typeface="+mn-lt"/>
                          <a:ea typeface="+mn-ea"/>
                          <a:cs typeface="+mn-cs"/>
                        </a:rPr>
                        <a:t>Empowerment of Migrant Women through Innovative Financial Products</a:t>
                      </a:r>
                    </a:p>
                    <a:p>
                      <a:r>
                        <a:rPr lang="en-US" sz="1800" b="0" i="0" u="none" strike="noStrike" kern="1200" baseline="0" dirty="0">
                          <a:solidFill>
                            <a:schemeClr val="tx1"/>
                          </a:solidFill>
                          <a:latin typeface="+mn-lt"/>
                          <a:ea typeface="+mn-ea"/>
                          <a:cs typeface="+mn-cs"/>
                        </a:rPr>
                        <a:t>Short term legal migration boosts women’s economic empowerment by encouraging women to own a bank account and opening the door for them to have access to innovative financial services which could benefit them and their local banks. Banks may also offer inexpensive money transfer schemes as well as investment or savings products with financial literacy training prior to migrants’ departure together with their families on how to leverage remittances.</a:t>
                      </a:r>
                      <a:r>
                        <a:rPr lang="en-US" sz="1800" b="1" i="0" u="none" strike="noStrike" kern="1200" baseline="0" dirty="0">
                          <a:solidFill>
                            <a:schemeClr val="tx1"/>
                          </a:solidFill>
                          <a:latin typeface="+mn-lt"/>
                          <a:ea typeface="+mn-ea"/>
                          <a:cs typeface="+mn-cs"/>
                        </a:rPr>
                        <a:t>	</a:t>
                      </a:r>
                      <a:endParaRPr lang="en-US" sz="1800" b="0" i="0" u="none" strike="noStrike" kern="1200" baseline="0" dirty="0">
                        <a:solidFill>
                          <a:schemeClr val="tx1"/>
                        </a:solidFill>
                        <a:latin typeface="+mn-lt"/>
                        <a:ea typeface="+mn-ea"/>
                        <a:cs typeface="+mn-cs"/>
                      </a:endParaRPr>
                    </a:p>
                  </a:txBody>
                  <a:tcPr>
                    <a:solidFill>
                      <a:schemeClr val="bg1"/>
                    </a:solidFill>
                  </a:tcPr>
                </a:tc>
                <a:extLst>
                  <a:ext uri="{0D108BD9-81ED-4DB2-BD59-A6C34878D82A}">
                    <a16:rowId xmlns:a16="http://schemas.microsoft.com/office/drawing/2014/main" val="2412040732"/>
                  </a:ext>
                </a:extLst>
              </a:tr>
            </a:tbl>
          </a:graphicData>
        </a:graphic>
      </p:graphicFrame>
      <p:pic>
        <p:nvPicPr>
          <p:cNvPr id="4" name="Picture 3">
            <a:extLst>
              <a:ext uri="{FF2B5EF4-FFF2-40B4-BE49-F238E27FC236}">
                <a16:creationId xmlns:a16="http://schemas.microsoft.com/office/drawing/2014/main" id="{EF2C4DCB-3C03-4526-90A9-2FE0A1905576}"/>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963616" y="1780540"/>
            <a:ext cx="1202788" cy="1202788"/>
          </a:xfrm>
          <a:prstGeom prst="rect">
            <a:avLst/>
          </a:prstGeom>
        </p:spPr>
      </p:pic>
    </p:spTree>
    <p:extLst>
      <p:ext uri="{BB962C8B-B14F-4D97-AF65-F5344CB8AC3E}">
        <p14:creationId xmlns:p14="http://schemas.microsoft.com/office/powerpoint/2010/main" val="18237672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E1BD668-3277-4787-A3F1-9269947E13C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67000" y="0"/>
            <a:ext cx="6858000" cy="6858000"/>
          </a:xfrm>
          <a:prstGeom prst="rect">
            <a:avLst/>
          </a:prstGeom>
        </p:spPr>
      </p:pic>
    </p:spTree>
    <p:extLst>
      <p:ext uri="{BB962C8B-B14F-4D97-AF65-F5344CB8AC3E}">
        <p14:creationId xmlns:p14="http://schemas.microsoft.com/office/powerpoint/2010/main" val="26268562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783F42DA-2EC7-4A32-903F-CF2BB1E468D2}"/>
              </a:ext>
            </a:extLst>
          </p:cNvPr>
          <p:cNvGraphicFramePr>
            <a:graphicFrameLocks noGrp="1"/>
          </p:cNvGraphicFramePr>
          <p:nvPr>
            <p:extLst>
              <p:ext uri="{D42A27DB-BD31-4B8C-83A1-F6EECF244321}">
                <p14:modId xmlns:p14="http://schemas.microsoft.com/office/powerpoint/2010/main" val="2894912089"/>
              </p:ext>
            </p:extLst>
          </p:nvPr>
        </p:nvGraphicFramePr>
        <p:xfrm>
          <a:off x="1249250" y="1537178"/>
          <a:ext cx="9875949" cy="4998720"/>
        </p:xfrm>
        <a:graphic>
          <a:graphicData uri="http://schemas.openxmlformats.org/drawingml/2006/table">
            <a:tbl>
              <a:tblPr firstRow="1" bandRow="1">
                <a:tableStyleId>{5C22544A-7EE6-4342-B048-85BDC9FD1C3A}</a:tableStyleId>
              </a:tblPr>
              <a:tblGrid>
                <a:gridCol w="2011768">
                  <a:extLst>
                    <a:ext uri="{9D8B030D-6E8A-4147-A177-3AD203B41FA5}">
                      <a16:colId xmlns:a16="http://schemas.microsoft.com/office/drawing/2014/main" val="2282364824"/>
                    </a:ext>
                  </a:extLst>
                </a:gridCol>
                <a:gridCol w="7864181">
                  <a:extLst>
                    <a:ext uri="{9D8B030D-6E8A-4147-A177-3AD203B41FA5}">
                      <a16:colId xmlns:a16="http://schemas.microsoft.com/office/drawing/2014/main" val="1544138719"/>
                    </a:ext>
                  </a:extLst>
                </a:gridCol>
              </a:tblGrid>
              <a:tr h="370840">
                <a:tc>
                  <a:txBody>
                    <a:bodyPr/>
                    <a:lstStyle/>
                    <a:p>
                      <a:r>
                        <a:rPr lang="en-US" sz="1600" b="1" i="0" u="none" strike="noStrike" kern="1200" baseline="0" dirty="0">
                          <a:solidFill>
                            <a:schemeClr val="lt1"/>
                          </a:solidFill>
                          <a:latin typeface="Verdana" panose="020B0604030504040204" pitchFamily="34" charset="0"/>
                          <a:ea typeface="+mn-ea"/>
                          <a:cs typeface="+mn-cs"/>
                        </a:rPr>
                        <a:t>Name of Process</a:t>
                      </a:r>
                      <a:endParaRPr lang="en-US" sz="1600" b="0" i="0" u="none" strike="noStrike" kern="1200" baseline="0" dirty="0">
                        <a:solidFill>
                          <a:schemeClr val="lt1"/>
                        </a:solidFill>
                        <a:latin typeface="Verdana" panose="020B060403050404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rtl="0"/>
                      <a:r>
                        <a:rPr lang="en-US" sz="1600" b="1" i="0" u="none" strike="noStrike" kern="1200" baseline="0" dirty="0">
                          <a:solidFill>
                            <a:schemeClr val="lt1"/>
                          </a:solidFill>
                          <a:latin typeface="Verdana" panose="020B0604030504040204" pitchFamily="34" charset="0"/>
                          <a:ea typeface="+mn-ea"/>
                          <a:cs typeface="+mn-cs"/>
                        </a:rPr>
                        <a:t>SOS! Africa-Middle East Domestic Workers’ Migration </a:t>
                      </a:r>
                      <a:r>
                        <a:rPr lang="en-US" sz="1600" b="1" i="0" u="none" strike="noStrike" kern="1200" baseline="0" dirty="0" err="1">
                          <a:solidFill>
                            <a:schemeClr val="lt1"/>
                          </a:solidFill>
                          <a:latin typeface="Verdana" panose="020B0604030504040204" pitchFamily="34" charset="0"/>
                          <a:ea typeface="+mn-ea"/>
                          <a:cs typeface="+mn-cs"/>
                        </a:rPr>
                        <a:t>Process</a:t>
                      </a:r>
                      <a:r>
                        <a:rPr lang="en-US" sz="1600" b="1" i="0" u="none" strike="noStrike" kern="1200" baseline="30000" dirty="0" err="1">
                          <a:solidFill>
                            <a:schemeClr val="lt1"/>
                          </a:solidFill>
                          <a:latin typeface="Verdana" panose="020B0604030504040204" pitchFamily="34" charset="0"/>
                          <a:ea typeface="+mn-ea"/>
                          <a:cs typeface="+mn-cs"/>
                        </a:rPr>
                        <a:t>TM</a:t>
                      </a:r>
                      <a:endParaRPr lang="en-US" sz="1600" b="1" i="0" u="none" strike="noStrike" kern="1200" baseline="30000" dirty="0">
                        <a:solidFill>
                          <a:schemeClr val="lt1"/>
                        </a:solidFill>
                        <a:latin typeface="Verdana" panose="020B0604030504040204" pitchFamily="34" charset="0"/>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209953393"/>
                  </a:ext>
                </a:extLst>
              </a:tr>
              <a:tr h="370840">
                <a:tc>
                  <a:txBody>
                    <a:bodyPr/>
                    <a:lstStyle/>
                    <a:p>
                      <a:r>
                        <a:rPr lang="en-US" sz="1600" b="0" i="0" u="none" strike="noStrike" kern="1200" baseline="0" dirty="0">
                          <a:solidFill>
                            <a:schemeClr val="dk1"/>
                          </a:solidFill>
                          <a:latin typeface="Verdana" panose="020B0604030504040204" pitchFamily="34" charset="0"/>
                          <a:ea typeface="+mn-ea"/>
                          <a:cs typeface="+mn-cs"/>
                        </a:rPr>
                        <a:t>Recommended Year of Formation	</a:t>
                      </a: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600" b="0" i="0" u="none" strike="noStrike" kern="1200" baseline="0" dirty="0">
                          <a:solidFill>
                            <a:schemeClr val="dk1"/>
                          </a:solidFill>
                          <a:latin typeface="Verdana" panose="020B0604030504040204" pitchFamily="34" charset="0"/>
                          <a:ea typeface="+mn-ea"/>
                          <a:cs typeface="+mn-cs"/>
                        </a:rPr>
                        <a:t>2021/2022</a:t>
                      </a: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41204073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dk1"/>
                          </a:solidFill>
                          <a:latin typeface="Verdana" panose="020B0604030504040204" pitchFamily="34" charset="0"/>
                          <a:ea typeface="+mn-ea"/>
                          <a:cs typeface="+mn-cs"/>
                        </a:rPr>
                        <a:t>Proposed Members</a:t>
                      </a: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rtl="0"/>
                      <a:r>
                        <a:rPr lang="en-US" sz="1600" b="0" i="0" u="none" strike="noStrike" kern="1200" baseline="0" dirty="0">
                          <a:solidFill>
                            <a:schemeClr val="dk1"/>
                          </a:solidFill>
                          <a:latin typeface="Verdana" panose="020B0604030504040204" pitchFamily="34" charset="0"/>
                          <a:ea typeface="+mn-ea"/>
                          <a:cs typeface="+mn-cs"/>
                        </a:rPr>
                        <a:t>AU Main Sending Countries of Origin of African Migrants, African Union Member States, </a:t>
                      </a:r>
                      <a:r>
                        <a:rPr lang="en-US" sz="1600" b="0" i="0" u="none" strike="noStrike" kern="1200" baseline="0" dirty="0" err="1">
                          <a:solidFill>
                            <a:schemeClr val="dk1"/>
                          </a:solidFill>
                          <a:latin typeface="Verdana" panose="020B0604030504040204" pitchFamily="34" charset="0"/>
                          <a:ea typeface="+mn-ea"/>
                          <a:cs typeface="+mn-cs"/>
                        </a:rPr>
                        <a:t>RECs</a:t>
                      </a:r>
                      <a:r>
                        <a:rPr lang="en-US" sz="1600" b="0" i="0" u="none" strike="noStrike" kern="1200" baseline="0" dirty="0">
                          <a:solidFill>
                            <a:schemeClr val="dk1"/>
                          </a:solidFill>
                          <a:latin typeface="Verdana" panose="020B0604030504040204" pitchFamily="34" charset="0"/>
                          <a:ea typeface="+mn-ea"/>
                          <a:cs typeface="+mn-cs"/>
                        </a:rPr>
                        <a:t>, and Middle Eastern Main Receiving Countries - GCC, Lebanon, Jordan and Malaysia.</a:t>
                      </a:r>
                    </a:p>
                    <a:p>
                      <a:pPr rtl="0"/>
                      <a:r>
                        <a:rPr lang="en-US" sz="1600" b="0" i="0" u="none" strike="noStrike" kern="1200" baseline="0" dirty="0">
                          <a:solidFill>
                            <a:schemeClr val="dk1"/>
                          </a:solidFill>
                          <a:latin typeface="Verdana" panose="020B0604030504040204" pitchFamily="34" charset="0"/>
                          <a:ea typeface="+mn-ea"/>
                          <a:cs typeface="+mn-cs"/>
                        </a:rPr>
                        <a:t>Observers: AU-</a:t>
                      </a:r>
                      <a:r>
                        <a:rPr lang="en-US" sz="1600" b="0" i="0" u="none" strike="noStrike" kern="1200" baseline="0" dirty="0" err="1">
                          <a:solidFill>
                            <a:schemeClr val="dk1"/>
                          </a:solidFill>
                          <a:latin typeface="Verdana" panose="020B0604030504040204" pitchFamily="34" charset="0"/>
                          <a:ea typeface="+mn-ea"/>
                          <a:cs typeface="+mn-cs"/>
                        </a:rPr>
                        <a:t>LMAC</a:t>
                      </a:r>
                      <a:r>
                        <a:rPr lang="en-US" sz="1600" b="0" i="0" u="none" strike="noStrike" kern="1200" baseline="0" dirty="0">
                          <a:solidFill>
                            <a:schemeClr val="dk1"/>
                          </a:solidFill>
                          <a:latin typeface="Verdana" panose="020B0604030504040204" pitchFamily="34" charset="0"/>
                          <a:ea typeface="+mn-ea"/>
                          <a:cs typeface="+mn-cs"/>
                        </a:rPr>
                        <a:t>, representatives of </a:t>
                      </a:r>
                      <a:r>
                        <a:rPr lang="en-US" sz="1600" b="0" i="0" u="none" strike="noStrike" kern="1200" baseline="0" dirty="0" err="1">
                          <a:solidFill>
                            <a:schemeClr val="dk1"/>
                          </a:solidFill>
                          <a:latin typeface="Verdana" panose="020B0604030504040204" pitchFamily="34" charset="0"/>
                          <a:ea typeface="+mn-ea"/>
                          <a:cs typeface="+mn-cs"/>
                        </a:rPr>
                        <a:t>GCM</a:t>
                      </a:r>
                      <a:r>
                        <a:rPr lang="en-US" sz="1600" b="0" i="0" u="none" strike="noStrike" kern="1200" baseline="0" dirty="0">
                          <a:solidFill>
                            <a:schemeClr val="dk1"/>
                          </a:solidFill>
                          <a:latin typeface="Verdana" panose="020B0604030504040204" pitchFamily="34" charset="0"/>
                          <a:ea typeface="+mn-ea"/>
                          <a:cs typeface="+mn-cs"/>
                        </a:rPr>
                        <a:t>, ILO, IOM, </a:t>
                      </a:r>
                      <a:r>
                        <a:rPr lang="en-US" sz="1600" b="0" i="0" u="none" strike="noStrike" kern="1200" baseline="0" dirty="0" err="1">
                          <a:solidFill>
                            <a:schemeClr val="dk1"/>
                          </a:solidFill>
                          <a:latin typeface="Verdana" panose="020B0604030504040204" pitchFamily="34" charset="0"/>
                          <a:ea typeface="+mn-ea"/>
                          <a:cs typeface="+mn-cs"/>
                        </a:rPr>
                        <a:t>IDWF</a:t>
                      </a:r>
                      <a:r>
                        <a:rPr lang="en-US" sz="1600" b="0" i="0" u="none" strike="noStrike" kern="1200" baseline="0" dirty="0">
                          <a:solidFill>
                            <a:schemeClr val="dk1"/>
                          </a:solidFill>
                          <a:latin typeface="Verdana" panose="020B0604030504040204" pitchFamily="34" charset="0"/>
                          <a:ea typeface="+mn-ea"/>
                          <a:cs typeface="+mn-cs"/>
                        </a:rPr>
                        <a:t> and the Colombo Process, UN Women, Trade Unions and selected Civil Societies, Women’s Organizations, Recruitment Agency Associations and GCC Diaspora Human Rights NGOs.</a:t>
                      </a: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39869124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dk1"/>
                          </a:solidFill>
                          <a:latin typeface="Verdana" panose="020B0604030504040204" pitchFamily="34" charset="0"/>
                          <a:ea typeface="+mn-ea"/>
                          <a:cs typeface="+mn-cs"/>
                        </a:rPr>
                        <a:t>Summary of Purpose</a:t>
                      </a: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dk1"/>
                          </a:solidFill>
                          <a:latin typeface="Verdana" panose="020B0604030504040204" pitchFamily="34" charset="0"/>
                          <a:ea typeface="+mn-ea"/>
                          <a:cs typeface="+mn-cs"/>
                        </a:rPr>
                        <a:t>The SOS! Africa-Middle East Domestic Workers’ Migration </a:t>
                      </a:r>
                      <a:r>
                        <a:rPr lang="en-US" sz="1600" b="0" i="0" u="none" strike="noStrike" kern="1200" baseline="0" dirty="0" err="1">
                          <a:solidFill>
                            <a:schemeClr val="dk1"/>
                          </a:solidFill>
                          <a:latin typeface="Verdana" panose="020B0604030504040204" pitchFamily="34" charset="0"/>
                          <a:ea typeface="+mn-ea"/>
                          <a:cs typeface="+mn-cs"/>
                        </a:rPr>
                        <a:t>Process</a:t>
                      </a:r>
                      <a:r>
                        <a:rPr lang="en-US" sz="1600" b="0" i="0" u="none" strike="noStrike" kern="1200" baseline="30000" dirty="0" err="1">
                          <a:solidFill>
                            <a:schemeClr val="dk1"/>
                          </a:solidFill>
                          <a:latin typeface="Verdana" panose="020B0604030504040204" pitchFamily="34" charset="0"/>
                          <a:ea typeface="+mn-ea"/>
                          <a:cs typeface="+mn-cs"/>
                        </a:rPr>
                        <a:t>TM</a:t>
                      </a:r>
                      <a:r>
                        <a:rPr lang="en-US" sz="1600" b="0" i="0" u="none" strike="noStrike" kern="1200" baseline="0" dirty="0">
                          <a:solidFill>
                            <a:schemeClr val="dk1"/>
                          </a:solidFill>
                          <a:latin typeface="Verdana" panose="020B0604030504040204" pitchFamily="34" charset="0"/>
                          <a:ea typeface="+mn-ea"/>
                          <a:cs typeface="+mn-cs"/>
                        </a:rPr>
                        <a:t> will be a multilateral consultative dialogue forum which will look to urgently facilitate safe </a:t>
                      </a:r>
                      <a:r>
                        <a:rPr lang="en-US" sz="1600" b="0" i="0" u="none" strike="noStrike" kern="1200" baseline="0" dirty="0" err="1">
                          <a:solidFill>
                            <a:schemeClr val="dk1"/>
                          </a:solidFill>
                          <a:latin typeface="Verdana" panose="020B0604030504040204" pitchFamily="34" charset="0"/>
                          <a:ea typeface="+mn-ea"/>
                          <a:cs typeface="+mn-cs"/>
                        </a:rPr>
                        <a:t>labour</a:t>
                      </a:r>
                      <a:r>
                        <a:rPr lang="en-US" sz="1600" b="0" i="0" u="none" strike="noStrike" kern="1200" baseline="0" dirty="0">
                          <a:solidFill>
                            <a:schemeClr val="dk1"/>
                          </a:solidFill>
                          <a:latin typeface="Verdana" panose="020B0604030504040204" pitchFamily="34" charset="0"/>
                          <a:ea typeface="+mn-ea"/>
                          <a:cs typeface="+mn-cs"/>
                        </a:rPr>
                        <a:t> migration and adequate protection for African migrant workers, especially female domestic workers, by the elimination of abusive migrant worker systems like Kafala and jointly reviewing decent migrant </a:t>
                      </a:r>
                      <a:r>
                        <a:rPr lang="en-US" sz="1600" b="0" i="0" u="none" strike="noStrike" kern="1200" baseline="0" dirty="0" err="1">
                          <a:solidFill>
                            <a:schemeClr val="dk1"/>
                          </a:solidFill>
                          <a:latin typeface="Verdana" panose="020B0604030504040204" pitchFamily="34" charset="0"/>
                          <a:ea typeface="+mn-ea"/>
                          <a:cs typeface="+mn-cs"/>
                        </a:rPr>
                        <a:t>labour</a:t>
                      </a:r>
                      <a:r>
                        <a:rPr lang="en-US" sz="1600" b="0" i="0" u="none" strike="noStrike" kern="1200" baseline="0" dirty="0">
                          <a:solidFill>
                            <a:schemeClr val="dk1"/>
                          </a:solidFill>
                          <a:latin typeface="Verdana" panose="020B0604030504040204" pitchFamily="34" charset="0"/>
                          <a:ea typeface="+mn-ea"/>
                          <a:cs typeface="+mn-cs"/>
                        </a:rPr>
                        <a:t> reformed systems for adoption and implementation. This is the roadmap to combating enslavement of Africans through decent work.</a:t>
                      </a: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213592272"/>
                  </a:ext>
                </a:extLst>
              </a:tr>
            </a:tbl>
          </a:graphicData>
        </a:graphic>
      </p:graphicFrame>
      <p:sp>
        <p:nvSpPr>
          <p:cNvPr id="3" name="TextBox 2">
            <a:extLst>
              <a:ext uri="{FF2B5EF4-FFF2-40B4-BE49-F238E27FC236}">
                <a16:creationId xmlns:a16="http://schemas.microsoft.com/office/drawing/2014/main" id="{7B9904F2-6627-4265-9830-C94A027CB4B2}"/>
              </a:ext>
            </a:extLst>
          </p:cNvPr>
          <p:cNvSpPr txBox="1"/>
          <p:nvPr/>
        </p:nvSpPr>
        <p:spPr>
          <a:xfrm>
            <a:off x="1425045" y="366967"/>
            <a:ext cx="9341910" cy="1015663"/>
          </a:xfrm>
          <a:prstGeom prst="rect">
            <a:avLst/>
          </a:prstGeom>
          <a:noFill/>
        </p:spPr>
        <p:txBody>
          <a:bodyPr wrap="square" rtlCol="0">
            <a:spAutoFit/>
          </a:bodyPr>
          <a:lstStyle/>
          <a:p>
            <a:pPr algn="ctr"/>
            <a:r>
              <a:rPr lang="en-US" sz="2000" b="1" i="0" u="none" strike="noStrike" dirty="0">
                <a:solidFill>
                  <a:schemeClr val="bg1"/>
                </a:solidFill>
                <a:latin typeface="Verdana" panose="020B0604030504040204" pitchFamily="34" charset="0"/>
              </a:rPr>
              <a:t>SOS! AFRICA-MIDDLE EAST DOMESTIC WORKERS’ MIGRATION PROCESS™ TO </a:t>
            </a:r>
            <a:r>
              <a:rPr lang="en-US" sz="2000" b="1" i="0" u="none" strike="noStrike" baseline="0" dirty="0">
                <a:solidFill>
                  <a:schemeClr val="bg1"/>
                </a:solidFill>
                <a:latin typeface="Verdana" panose="020B0604030504040204" pitchFamily="34" charset="0"/>
              </a:rPr>
              <a:t>COMBAT ENSLAVEMENT OF AFRICANS THROUGH DECENT WORK</a:t>
            </a:r>
          </a:p>
        </p:txBody>
      </p:sp>
    </p:spTree>
    <p:extLst>
      <p:ext uri="{BB962C8B-B14F-4D97-AF65-F5344CB8AC3E}">
        <p14:creationId xmlns:p14="http://schemas.microsoft.com/office/powerpoint/2010/main" val="18576700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B0E6818-C4F9-48FC-95D8-BCEA7C5A3481}"/>
              </a:ext>
            </a:extLst>
          </p:cNvPr>
          <p:cNvSpPr txBox="1"/>
          <p:nvPr/>
        </p:nvSpPr>
        <p:spPr>
          <a:xfrm>
            <a:off x="1798320" y="2921168"/>
            <a:ext cx="8595360" cy="1015663"/>
          </a:xfrm>
          <a:prstGeom prst="rect">
            <a:avLst/>
          </a:prstGeom>
          <a:noFill/>
        </p:spPr>
        <p:txBody>
          <a:bodyPr wrap="square" rtlCol="0">
            <a:spAutoFit/>
          </a:bodyPr>
          <a:lstStyle/>
          <a:p>
            <a:pPr algn="ctr"/>
            <a:r>
              <a:rPr lang="en-US" sz="6000" b="1" dirty="0">
                <a:solidFill>
                  <a:srgbClr val="FF0000"/>
                </a:solidFill>
                <a:latin typeface="Verdana" panose="020B0604030504040204" pitchFamily="34" charset="0"/>
              </a:rPr>
              <a:t>THANK YOU</a:t>
            </a:r>
            <a:endParaRPr lang="en-GH" sz="6000" b="1" dirty="0">
              <a:solidFill>
                <a:srgbClr val="FF0000"/>
              </a:solidFill>
              <a:latin typeface="Verdana" panose="020B0604030504040204" pitchFamily="34" charset="0"/>
            </a:endParaRPr>
          </a:p>
        </p:txBody>
      </p:sp>
    </p:spTree>
    <p:extLst>
      <p:ext uri="{BB962C8B-B14F-4D97-AF65-F5344CB8AC3E}">
        <p14:creationId xmlns:p14="http://schemas.microsoft.com/office/powerpoint/2010/main" val="930510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6DB0EBF-EFBE-4A7F-8F68-38D871C157E9}"/>
              </a:ext>
            </a:extLst>
          </p:cNvPr>
          <p:cNvPicPr>
            <a:picLocks noChangeAspect="1"/>
          </p:cNvPicPr>
          <p:nvPr/>
        </p:nvPicPr>
        <p:blipFill>
          <a:blip r:embed="rId2"/>
          <a:stretch>
            <a:fillRect/>
          </a:stretch>
        </p:blipFill>
        <p:spPr>
          <a:xfrm>
            <a:off x="3921412" y="-237659"/>
            <a:ext cx="3983415" cy="6676865"/>
          </a:xfrm>
          <a:prstGeom prst="rect">
            <a:avLst/>
          </a:prstGeom>
        </p:spPr>
      </p:pic>
      <p:sp>
        <p:nvSpPr>
          <p:cNvPr id="5" name="TextBox 4">
            <a:extLst>
              <a:ext uri="{FF2B5EF4-FFF2-40B4-BE49-F238E27FC236}">
                <a16:creationId xmlns:a16="http://schemas.microsoft.com/office/drawing/2014/main" id="{08766493-1E10-4A79-8E34-9F50AD70561A}"/>
              </a:ext>
            </a:extLst>
          </p:cNvPr>
          <p:cNvSpPr txBox="1"/>
          <p:nvPr/>
        </p:nvSpPr>
        <p:spPr>
          <a:xfrm>
            <a:off x="3788615" y="5837455"/>
            <a:ext cx="4614767" cy="830997"/>
          </a:xfrm>
          <a:prstGeom prst="rect">
            <a:avLst/>
          </a:prstGeom>
          <a:noFill/>
        </p:spPr>
        <p:txBody>
          <a:bodyPr wrap="square" rtlCol="0">
            <a:spAutoFit/>
          </a:bodyPr>
          <a:lstStyle/>
          <a:p>
            <a:pPr algn="ctr"/>
            <a:r>
              <a:rPr lang="en-GB" sz="1600" b="1" i="0" u="none" strike="noStrike" baseline="0" dirty="0">
                <a:solidFill>
                  <a:schemeClr val="bg1"/>
                </a:solidFill>
                <a:latin typeface="Verdana" panose="020B0604030504040204" pitchFamily="34" charset="0"/>
              </a:rPr>
              <a:t>H.E. PRESIDENT </a:t>
            </a:r>
            <a:r>
              <a:rPr lang="en-GB" sz="1600" b="1" i="0" u="none" strike="noStrike" baseline="0" dirty="0" err="1">
                <a:solidFill>
                  <a:schemeClr val="bg1"/>
                </a:solidFill>
                <a:latin typeface="Verdana" panose="020B0604030504040204" pitchFamily="34" charset="0"/>
              </a:rPr>
              <a:t>DR.</a:t>
            </a:r>
            <a:r>
              <a:rPr lang="en-GB" sz="1600" b="1" i="0" u="none" strike="noStrike" baseline="0" dirty="0">
                <a:solidFill>
                  <a:schemeClr val="bg1"/>
                </a:solidFill>
                <a:latin typeface="Verdana" panose="020B0604030504040204" pitchFamily="34" charset="0"/>
              </a:rPr>
              <a:t> JULIUS </a:t>
            </a:r>
            <a:r>
              <a:rPr lang="en-GB" sz="1600" b="1" i="0" u="none" strike="noStrike" baseline="0" dirty="0" err="1">
                <a:solidFill>
                  <a:schemeClr val="bg1"/>
                </a:solidFill>
                <a:latin typeface="Verdana" panose="020B0604030504040204" pitchFamily="34" charset="0"/>
              </a:rPr>
              <a:t>MAADA</a:t>
            </a:r>
            <a:r>
              <a:rPr lang="en-GB" sz="1600" b="1" dirty="0">
                <a:solidFill>
                  <a:schemeClr val="bg1"/>
                </a:solidFill>
                <a:latin typeface="Verdana" panose="020B0604030504040204" pitchFamily="34" charset="0"/>
              </a:rPr>
              <a:t>, PRESIDENT OF SIERRA LEONE WITH H.E. REV. </a:t>
            </a:r>
            <a:r>
              <a:rPr lang="en-GB" sz="1600" b="1" dirty="0" err="1">
                <a:solidFill>
                  <a:schemeClr val="bg1"/>
                </a:solidFill>
                <a:latin typeface="Verdana" panose="020B0604030504040204" pitchFamily="34" charset="0"/>
              </a:rPr>
              <a:t>DR.</a:t>
            </a:r>
            <a:r>
              <a:rPr lang="en-GB" sz="1600" b="1" dirty="0">
                <a:solidFill>
                  <a:schemeClr val="bg1"/>
                </a:solidFill>
                <a:latin typeface="Verdana" panose="020B0604030504040204" pitchFamily="34" charset="0"/>
              </a:rPr>
              <a:t> A.K. </a:t>
            </a:r>
            <a:r>
              <a:rPr lang="en-GB" sz="1600" b="1" dirty="0" err="1">
                <a:solidFill>
                  <a:schemeClr val="bg1"/>
                </a:solidFill>
                <a:latin typeface="Verdana" panose="020B0604030504040204" pitchFamily="34" charset="0"/>
              </a:rPr>
              <a:t>OCANSEY</a:t>
            </a:r>
            <a:r>
              <a:rPr lang="en-GB" sz="1600" b="1" dirty="0">
                <a:solidFill>
                  <a:schemeClr val="bg1"/>
                </a:solidFill>
                <a:latin typeface="Verdana" panose="020B0604030504040204" pitchFamily="34" charset="0"/>
              </a:rPr>
              <a:t> </a:t>
            </a:r>
            <a:r>
              <a:rPr lang="en-US" sz="1600" b="1" dirty="0">
                <a:solidFill>
                  <a:schemeClr val="bg1"/>
                </a:solidFill>
                <a:latin typeface="Calibri" panose="020F0502020204030204" pitchFamily="34" charset="0"/>
                <a:ea typeface="Roboto" pitchFamily="2" charset="0"/>
              </a:rPr>
              <a:t> </a:t>
            </a:r>
          </a:p>
        </p:txBody>
      </p:sp>
    </p:spTree>
    <p:extLst>
      <p:ext uri="{BB962C8B-B14F-4D97-AF65-F5344CB8AC3E}">
        <p14:creationId xmlns:p14="http://schemas.microsoft.com/office/powerpoint/2010/main" val="4269165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FF0000"/>
            </a:gs>
            <a:gs pos="50000">
              <a:srgbClr val="FF0000"/>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2C2B1BE-768B-423A-B41B-10B79C9BA1E8}"/>
              </a:ext>
            </a:extLst>
          </p:cNvPr>
          <p:cNvPicPr>
            <a:picLocks noChangeAspect="1"/>
          </p:cNvPicPr>
          <p:nvPr/>
        </p:nvPicPr>
        <p:blipFill>
          <a:blip r:embed="rId2"/>
          <a:stretch>
            <a:fillRect/>
          </a:stretch>
        </p:blipFill>
        <p:spPr>
          <a:xfrm>
            <a:off x="10722458" y="183923"/>
            <a:ext cx="1469542" cy="1159542"/>
          </a:xfrm>
          <a:prstGeom prst="rect">
            <a:avLst/>
          </a:prstGeom>
        </p:spPr>
      </p:pic>
      <p:pic>
        <p:nvPicPr>
          <p:cNvPr id="8" name="Picture 7">
            <a:extLst>
              <a:ext uri="{FF2B5EF4-FFF2-40B4-BE49-F238E27FC236}">
                <a16:creationId xmlns:a16="http://schemas.microsoft.com/office/drawing/2014/main" id="{62A5B0DF-06B8-48D7-8A4E-34EF2DDCB95A}"/>
              </a:ext>
            </a:extLst>
          </p:cNvPr>
          <p:cNvPicPr>
            <a:picLocks noChangeAspect="1"/>
          </p:cNvPicPr>
          <p:nvPr/>
        </p:nvPicPr>
        <p:blipFill>
          <a:blip r:embed="rId3"/>
          <a:stretch>
            <a:fillRect/>
          </a:stretch>
        </p:blipFill>
        <p:spPr>
          <a:xfrm>
            <a:off x="0" y="0"/>
            <a:ext cx="10287000" cy="6858000"/>
          </a:xfrm>
          <a:prstGeom prst="rect">
            <a:avLst/>
          </a:prstGeom>
        </p:spPr>
      </p:pic>
    </p:spTree>
    <p:extLst>
      <p:ext uri="{BB962C8B-B14F-4D97-AF65-F5344CB8AC3E}">
        <p14:creationId xmlns:p14="http://schemas.microsoft.com/office/powerpoint/2010/main" val="99492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0000"/>
            </a:gs>
            <a:gs pos="50000">
              <a:srgbClr val="FF0000"/>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8B8EE9E-E80D-47BD-BC63-AE196D2133CD}"/>
              </a:ext>
            </a:extLst>
          </p:cNvPr>
          <p:cNvSpPr txBox="1">
            <a:spLocks/>
          </p:cNvSpPr>
          <p:nvPr/>
        </p:nvSpPr>
        <p:spPr>
          <a:xfrm>
            <a:off x="3253150" y="4413738"/>
            <a:ext cx="5685695" cy="1846385"/>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en-US" b="1" baseline="30000" dirty="0">
                <a:latin typeface="Verdana" panose="020B0604030504040204" pitchFamily="34" charset="0"/>
                <a:ea typeface="Roboto" pitchFamily="2" charset="0"/>
              </a:rPr>
              <a:t>Isaiah 1:17</a:t>
            </a:r>
            <a:br>
              <a:rPr lang="en-US" baseline="30000" dirty="0">
                <a:latin typeface="Verdana" panose="020B0604030504040204" pitchFamily="34" charset="0"/>
                <a:ea typeface="Roboto" pitchFamily="2" charset="0"/>
              </a:rPr>
            </a:br>
            <a:r>
              <a:rPr lang="en-US" baseline="30000" dirty="0">
                <a:latin typeface="Verdana" panose="020B0604030504040204" pitchFamily="34" charset="0"/>
                <a:ea typeface="Roboto" pitchFamily="2" charset="0"/>
              </a:rPr>
              <a:t>Learn to do right; seek justice.</a:t>
            </a:r>
          </a:p>
          <a:p>
            <a:pPr algn="ctr"/>
            <a:r>
              <a:rPr lang="en-US" baseline="30000" dirty="0">
                <a:latin typeface="Verdana" panose="020B0604030504040204" pitchFamily="34" charset="0"/>
                <a:ea typeface="Roboto" pitchFamily="2" charset="0"/>
              </a:rPr>
              <a:t>Defend the oppressed.</a:t>
            </a:r>
          </a:p>
          <a:p>
            <a:pPr algn="ctr"/>
            <a:r>
              <a:rPr lang="en-US" baseline="30000" dirty="0">
                <a:latin typeface="Verdana" panose="020B0604030504040204" pitchFamily="34" charset="0"/>
                <a:ea typeface="Roboto" pitchFamily="2" charset="0"/>
              </a:rPr>
              <a:t>Take up the cause of the fatherless; </a:t>
            </a:r>
          </a:p>
          <a:p>
            <a:pPr algn="ctr"/>
            <a:r>
              <a:rPr lang="en-US" baseline="30000" dirty="0">
                <a:latin typeface="Verdana" panose="020B0604030504040204" pitchFamily="34" charset="0"/>
                <a:ea typeface="Roboto" pitchFamily="2" charset="0"/>
              </a:rPr>
              <a:t>plead the case of the widow.</a:t>
            </a:r>
            <a:endParaRPr lang="en-US" sz="4000" baseline="30000" dirty="0">
              <a:solidFill>
                <a:schemeClr val="bg1"/>
              </a:solidFill>
              <a:latin typeface="Verdana" panose="020B0604030504040204" pitchFamily="34" charset="0"/>
              <a:ea typeface="Roboto" pitchFamily="2" charset="0"/>
            </a:endParaRPr>
          </a:p>
        </p:txBody>
      </p:sp>
      <p:sp>
        <p:nvSpPr>
          <p:cNvPr id="5" name="Title 1">
            <a:extLst>
              <a:ext uri="{FF2B5EF4-FFF2-40B4-BE49-F238E27FC236}">
                <a16:creationId xmlns:a16="http://schemas.microsoft.com/office/drawing/2014/main" id="{FECCA894-7121-4303-874D-ACF408043798}"/>
              </a:ext>
            </a:extLst>
          </p:cNvPr>
          <p:cNvSpPr txBox="1">
            <a:spLocks/>
          </p:cNvSpPr>
          <p:nvPr/>
        </p:nvSpPr>
        <p:spPr>
          <a:xfrm>
            <a:off x="1289066" y="2686928"/>
            <a:ext cx="9613861" cy="886266"/>
          </a:xfrm>
          <a:prstGeom prst="rect">
            <a:avLst/>
          </a:prstGeom>
        </p:spPr>
        <p:txBody>
          <a:bodyPr>
            <a:normAutofit fontScale="77500" lnSpcReduction="20000"/>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en-US" b="1" dirty="0" err="1">
                <a:latin typeface="Verdana" panose="020B0604030504040204" pitchFamily="34" charset="0"/>
                <a:ea typeface="Roboto" pitchFamily="2" charset="0"/>
              </a:rPr>
              <a:t>GYE</a:t>
            </a:r>
            <a:r>
              <a:rPr lang="en-US" b="1" dirty="0">
                <a:latin typeface="Verdana" panose="020B0604030504040204" pitchFamily="34" charset="0"/>
                <a:ea typeface="Roboto" pitchFamily="2" charset="0"/>
              </a:rPr>
              <a:t> </a:t>
            </a:r>
            <a:r>
              <a:rPr lang="en-US" b="1" dirty="0" err="1">
                <a:latin typeface="Verdana" panose="020B0604030504040204" pitchFamily="34" charset="0"/>
                <a:ea typeface="Roboto" pitchFamily="2" charset="0"/>
              </a:rPr>
              <a:t>NYAME</a:t>
            </a:r>
            <a:endParaRPr lang="en-US" b="1" dirty="0">
              <a:latin typeface="Verdana" panose="020B0604030504040204" pitchFamily="34" charset="0"/>
              <a:ea typeface="Roboto" pitchFamily="2" charset="0"/>
            </a:endParaRPr>
          </a:p>
          <a:p>
            <a:pPr algn="ctr">
              <a:lnSpc>
                <a:spcPct val="120000"/>
              </a:lnSpc>
            </a:pPr>
            <a:r>
              <a:rPr lang="en-US" dirty="0">
                <a:latin typeface="Verdana" panose="020B0604030504040204" pitchFamily="34" charset="0"/>
                <a:ea typeface="Roboto" pitchFamily="2" charset="0"/>
              </a:rPr>
              <a:t>except for God’s intervention</a:t>
            </a:r>
            <a:endParaRPr lang="en-GH" sz="4800" b="1" dirty="0">
              <a:latin typeface="Verdana" panose="020B0604030504040204" pitchFamily="34" charset="0"/>
              <a:ea typeface="Roboto" pitchFamily="2" charset="0"/>
            </a:endParaRPr>
          </a:p>
        </p:txBody>
      </p:sp>
      <p:pic>
        <p:nvPicPr>
          <p:cNvPr id="10" name="Picture 9">
            <a:extLst>
              <a:ext uri="{FF2B5EF4-FFF2-40B4-BE49-F238E27FC236}">
                <a16:creationId xmlns:a16="http://schemas.microsoft.com/office/drawing/2014/main" id="{AA919B17-9F6D-43C9-994C-9678A6C91688}"/>
              </a:ext>
            </a:extLst>
          </p:cNvPr>
          <p:cNvPicPr>
            <a:picLocks noChangeAspect="1"/>
          </p:cNvPicPr>
          <p:nvPr/>
        </p:nvPicPr>
        <p:blipFill>
          <a:blip r:embed="rId2"/>
          <a:stretch>
            <a:fillRect/>
          </a:stretch>
        </p:blipFill>
        <p:spPr>
          <a:xfrm>
            <a:off x="5066123" y="352863"/>
            <a:ext cx="2059745" cy="2059745"/>
          </a:xfrm>
          <a:prstGeom prst="rect">
            <a:avLst/>
          </a:prstGeom>
        </p:spPr>
      </p:pic>
    </p:spTree>
    <p:extLst>
      <p:ext uri="{BB962C8B-B14F-4D97-AF65-F5344CB8AC3E}">
        <p14:creationId xmlns:p14="http://schemas.microsoft.com/office/powerpoint/2010/main" val="3149341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BA8656-5690-4FFD-AB58-F9D74CEB4AC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64401" y="1312482"/>
            <a:ext cx="7663198" cy="5108799"/>
          </a:xfrm>
          <a:prstGeom prst="rect">
            <a:avLst/>
          </a:prstGeom>
        </p:spPr>
      </p:pic>
      <p:sp>
        <p:nvSpPr>
          <p:cNvPr id="4" name="TextBox 3">
            <a:extLst>
              <a:ext uri="{FF2B5EF4-FFF2-40B4-BE49-F238E27FC236}">
                <a16:creationId xmlns:a16="http://schemas.microsoft.com/office/drawing/2014/main" id="{D15F40DE-A1B0-47DA-BB4E-67D3C169E907}"/>
              </a:ext>
            </a:extLst>
          </p:cNvPr>
          <p:cNvSpPr txBox="1"/>
          <p:nvPr/>
        </p:nvSpPr>
        <p:spPr>
          <a:xfrm>
            <a:off x="2163651" y="270456"/>
            <a:ext cx="7933386" cy="646331"/>
          </a:xfrm>
          <a:prstGeom prst="rect">
            <a:avLst/>
          </a:prstGeom>
          <a:noFill/>
        </p:spPr>
        <p:txBody>
          <a:bodyPr wrap="square" rtlCol="0">
            <a:spAutoFit/>
          </a:bodyPr>
          <a:lstStyle/>
          <a:p>
            <a:pPr algn="ctr"/>
            <a:r>
              <a:rPr lang="en-US" b="1" dirty="0">
                <a:solidFill>
                  <a:schemeClr val="bg1"/>
                </a:solidFill>
                <a:latin typeface="Calibri" panose="020F0502020204030204" pitchFamily="34" charset="0"/>
                <a:ea typeface="Roboto" pitchFamily="2" charset="0"/>
              </a:rPr>
              <a:t>STRANDED AFRICAN WOMEN MIGRANT DOMESTIC WORKERS IN BEIRUT, LEBANON IN DETENTION CENTERS DURING </a:t>
            </a:r>
            <a:r>
              <a:rPr lang="en-US" b="1" dirty="0" err="1">
                <a:solidFill>
                  <a:schemeClr val="bg1"/>
                </a:solidFill>
                <a:latin typeface="Calibri" panose="020F0502020204030204" pitchFamily="34" charset="0"/>
                <a:ea typeface="Roboto" pitchFamily="2" charset="0"/>
              </a:rPr>
              <a:t>COVID19</a:t>
            </a:r>
            <a:r>
              <a:rPr lang="en-US" b="1" dirty="0">
                <a:solidFill>
                  <a:schemeClr val="bg1"/>
                </a:solidFill>
                <a:latin typeface="Calibri" panose="020F0502020204030204" pitchFamily="34" charset="0"/>
                <a:ea typeface="Roboto" pitchFamily="2" charset="0"/>
              </a:rPr>
              <a:t> ERA</a:t>
            </a:r>
          </a:p>
        </p:txBody>
      </p:sp>
    </p:spTree>
    <p:extLst>
      <p:ext uri="{BB962C8B-B14F-4D97-AF65-F5344CB8AC3E}">
        <p14:creationId xmlns:p14="http://schemas.microsoft.com/office/powerpoint/2010/main" val="3887180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79013AB-5BB7-4630-835F-58086F3A0E5A}"/>
              </a:ext>
            </a:extLst>
          </p:cNvPr>
          <p:cNvSpPr txBox="1"/>
          <p:nvPr/>
        </p:nvSpPr>
        <p:spPr>
          <a:xfrm>
            <a:off x="968088" y="475521"/>
            <a:ext cx="5127911" cy="738664"/>
          </a:xfrm>
          <a:prstGeom prst="rect">
            <a:avLst/>
          </a:prstGeom>
          <a:noFill/>
        </p:spPr>
        <p:txBody>
          <a:bodyPr wrap="square" rtlCol="0">
            <a:spAutoFit/>
          </a:bodyPr>
          <a:lstStyle/>
          <a:p>
            <a:pPr algn="ctr"/>
            <a:r>
              <a:rPr lang="en-US" sz="1400" b="1" dirty="0" err="1">
                <a:solidFill>
                  <a:schemeClr val="bg1"/>
                </a:solidFill>
                <a:latin typeface="Verdana" panose="020B0604030504040204" pitchFamily="34" charset="0"/>
                <a:ea typeface="Roboto" pitchFamily="2" charset="0"/>
              </a:rPr>
              <a:t>Nekotech</a:t>
            </a:r>
            <a:r>
              <a:rPr lang="en-US" sz="1400" b="1" dirty="0">
                <a:solidFill>
                  <a:schemeClr val="bg1"/>
                </a:solidFill>
                <a:latin typeface="Verdana" panose="020B0604030504040204" pitchFamily="34" charset="0"/>
                <a:ea typeface="Roboto" pitchFamily="2" charset="0"/>
              </a:rPr>
              <a:t> Center for </a:t>
            </a:r>
            <a:r>
              <a:rPr lang="en-US" sz="1400" b="1" dirty="0" err="1">
                <a:solidFill>
                  <a:schemeClr val="bg1"/>
                </a:solidFill>
                <a:latin typeface="Verdana" panose="020B0604030504040204" pitchFamily="34" charset="0"/>
                <a:ea typeface="Roboto" pitchFamily="2" charset="0"/>
              </a:rPr>
              <a:t>Labour</a:t>
            </a:r>
            <a:r>
              <a:rPr lang="en-US" sz="1400" b="1" dirty="0">
                <a:solidFill>
                  <a:schemeClr val="bg1"/>
                </a:solidFill>
                <a:latin typeface="Verdana" panose="020B0604030504040204" pitchFamily="34" charset="0"/>
                <a:ea typeface="Roboto" pitchFamily="2" charset="0"/>
              </a:rPr>
              <a:t> Migration Diplomacy </a:t>
            </a:r>
            <a:br>
              <a:rPr lang="en-US" sz="1400" b="1" dirty="0">
                <a:solidFill>
                  <a:schemeClr val="bg1"/>
                </a:solidFill>
                <a:latin typeface="Verdana" panose="020B0604030504040204" pitchFamily="34" charset="0"/>
                <a:ea typeface="Roboto" pitchFamily="2" charset="0"/>
              </a:rPr>
            </a:br>
            <a:r>
              <a:rPr lang="en-US" sz="1400" b="1" dirty="0">
                <a:solidFill>
                  <a:schemeClr val="bg1"/>
                </a:solidFill>
                <a:latin typeface="Verdana" panose="020B0604030504040204" pitchFamily="34" charset="0"/>
                <a:ea typeface="Roboto" pitchFamily="2" charset="0"/>
              </a:rPr>
              <a:t>PRESIDENTIAL CHAMPION </a:t>
            </a:r>
          </a:p>
          <a:p>
            <a:pPr algn="ctr"/>
            <a:r>
              <a:rPr lang="en-US" sz="1400" b="1" dirty="0">
                <a:solidFill>
                  <a:schemeClr val="bg1"/>
                </a:solidFill>
                <a:latin typeface="Verdana" panose="020B0604030504040204" pitchFamily="34" charset="0"/>
                <a:ea typeface="Roboto" pitchFamily="2" charset="0"/>
              </a:rPr>
              <a:t>FOR SOS DECENT WORK 2020</a:t>
            </a:r>
          </a:p>
        </p:txBody>
      </p:sp>
      <p:pic>
        <p:nvPicPr>
          <p:cNvPr id="4" name="Picture 3">
            <a:extLst>
              <a:ext uri="{FF2B5EF4-FFF2-40B4-BE49-F238E27FC236}">
                <a16:creationId xmlns:a16="http://schemas.microsoft.com/office/drawing/2014/main" id="{24E11E41-D485-4268-B074-0DAEBBA4962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33866" y="1377297"/>
            <a:ext cx="3196353" cy="4033252"/>
          </a:xfrm>
          <a:prstGeom prst="rect">
            <a:avLst/>
          </a:prstGeom>
        </p:spPr>
      </p:pic>
      <p:sp>
        <p:nvSpPr>
          <p:cNvPr id="5" name="TextBox 4">
            <a:extLst>
              <a:ext uri="{FF2B5EF4-FFF2-40B4-BE49-F238E27FC236}">
                <a16:creationId xmlns:a16="http://schemas.microsoft.com/office/drawing/2014/main" id="{D89A465D-E752-4D88-A5E1-698D8098B8EB}"/>
              </a:ext>
            </a:extLst>
          </p:cNvPr>
          <p:cNvSpPr txBox="1"/>
          <p:nvPr/>
        </p:nvSpPr>
        <p:spPr>
          <a:xfrm>
            <a:off x="1585067" y="5634557"/>
            <a:ext cx="3893950" cy="492443"/>
          </a:xfrm>
          <a:prstGeom prst="rect">
            <a:avLst/>
          </a:prstGeom>
          <a:noFill/>
        </p:spPr>
        <p:txBody>
          <a:bodyPr wrap="square" rtlCol="0">
            <a:spAutoFit/>
          </a:bodyPr>
          <a:lstStyle/>
          <a:p>
            <a:pPr algn="ctr"/>
            <a:r>
              <a:rPr lang="it-IT" sz="1400" b="1" dirty="0">
                <a:solidFill>
                  <a:schemeClr val="bg1"/>
                </a:solidFill>
                <a:latin typeface="Verdana" panose="020B0604030504040204" pitchFamily="34" charset="0"/>
                <a:ea typeface="Roboto" pitchFamily="2" charset="0"/>
              </a:rPr>
              <a:t>H.E. PRESIDENT NANA AKUFO-ADDO</a:t>
            </a:r>
          </a:p>
          <a:p>
            <a:pPr algn="ctr"/>
            <a:r>
              <a:rPr lang="en-US" sz="1200" dirty="0">
                <a:solidFill>
                  <a:schemeClr val="bg1"/>
                </a:solidFill>
                <a:latin typeface="Verdana" panose="020B0604030504040204" pitchFamily="34" charset="0"/>
                <a:ea typeface="Roboto" pitchFamily="2" charset="0"/>
              </a:rPr>
              <a:t>President of the Republic of Ghana</a:t>
            </a:r>
          </a:p>
        </p:txBody>
      </p:sp>
      <p:sp>
        <p:nvSpPr>
          <p:cNvPr id="6" name="TextBox 5">
            <a:extLst>
              <a:ext uri="{FF2B5EF4-FFF2-40B4-BE49-F238E27FC236}">
                <a16:creationId xmlns:a16="http://schemas.microsoft.com/office/drawing/2014/main" id="{F090B41E-C831-4DB7-AB1D-0CF26B39E961}"/>
              </a:ext>
            </a:extLst>
          </p:cNvPr>
          <p:cNvSpPr txBox="1"/>
          <p:nvPr/>
        </p:nvSpPr>
        <p:spPr>
          <a:xfrm>
            <a:off x="6196910" y="475521"/>
            <a:ext cx="5127911" cy="738664"/>
          </a:xfrm>
          <a:prstGeom prst="rect">
            <a:avLst/>
          </a:prstGeom>
          <a:noFill/>
        </p:spPr>
        <p:txBody>
          <a:bodyPr wrap="square" rtlCol="0">
            <a:spAutoFit/>
          </a:bodyPr>
          <a:lstStyle/>
          <a:p>
            <a:pPr algn="ctr"/>
            <a:r>
              <a:rPr lang="en-US" sz="1400" b="1" dirty="0" err="1">
                <a:solidFill>
                  <a:schemeClr val="bg1"/>
                </a:solidFill>
                <a:latin typeface="Verdana" panose="020B0604030504040204" pitchFamily="34" charset="0"/>
                <a:ea typeface="Roboto" pitchFamily="2" charset="0"/>
              </a:rPr>
              <a:t>Nekotech</a:t>
            </a:r>
            <a:r>
              <a:rPr lang="en-US" sz="1400" b="1" dirty="0">
                <a:solidFill>
                  <a:schemeClr val="bg1"/>
                </a:solidFill>
                <a:latin typeface="Verdana" panose="020B0604030504040204" pitchFamily="34" charset="0"/>
                <a:ea typeface="Roboto" pitchFamily="2" charset="0"/>
              </a:rPr>
              <a:t> Center for </a:t>
            </a:r>
            <a:r>
              <a:rPr lang="en-US" sz="1400" b="1" dirty="0" err="1">
                <a:solidFill>
                  <a:schemeClr val="bg1"/>
                </a:solidFill>
                <a:latin typeface="Verdana" panose="020B0604030504040204" pitchFamily="34" charset="0"/>
                <a:ea typeface="Roboto" pitchFamily="2" charset="0"/>
              </a:rPr>
              <a:t>Labour</a:t>
            </a:r>
            <a:r>
              <a:rPr lang="en-US" sz="1400" b="1" dirty="0">
                <a:solidFill>
                  <a:schemeClr val="bg1"/>
                </a:solidFill>
                <a:latin typeface="Verdana" panose="020B0604030504040204" pitchFamily="34" charset="0"/>
                <a:ea typeface="Roboto" pitchFamily="2" charset="0"/>
              </a:rPr>
              <a:t> Migration Diplomacy </a:t>
            </a:r>
            <a:br>
              <a:rPr lang="en-US" sz="1400" b="1" dirty="0">
                <a:solidFill>
                  <a:schemeClr val="bg1"/>
                </a:solidFill>
                <a:latin typeface="Verdana" panose="020B0604030504040204" pitchFamily="34" charset="0"/>
                <a:ea typeface="Roboto" pitchFamily="2" charset="0"/>
              </a:rPr>
            </a:br>
            <a:r>
              <a:rPr lang="en-US" sz="1400" b="1" dirty="0">
                <a:solidFill>
                  <a:schemeClr val="bg1"/>
                </a:solidFill>
                <a:latin typeface="Verdana" panose="020B0604030504040204" pitchFamily="34" charset="0"/>
                <a:ea typeface="Roboto" pitchFamily="2" charset="0"/>
              </a:rPr>
              <a:t>PRESIDENTIAL CHAMPION </a:t>
            </a:r>
          </a:p>
          <a:p>
            <a:pPr algn="ctr"/>
            <a:r>
              <a:rPr lang="en-US" sz="1400" b="1" dirty="0">
                <a:solidFill>
                  <a:schemeClr val="bg1"/>
                </a:solidFill>
                <a:latin typeface="Verdana" panose="020B0604030504040204" pitchFamily="34" charset="0"/>
                <a:ea typeface="Roboto" pitchFamily="2" charset="0"/>
              </a:rPr>
              <a:t>FOR SOS DECENT WORK 2021</a:t>
            </a:r>
          </a:p>
        </p:txBody>
      </p:sp>
      <p:sp>
        <p:nvSpPr>
          <p:cNvPr id="8" name="TextBox 7">
            <a:extLst>
              <a:ext uri="{FF2B5EF4-FFF2-40B4-BE49-F238E27FC236}">
                <a16:creationId xmlns:a16="http://schemas.microsoft.com/office/drawing/2014/main" id="{4DE4D4B2-2A17-4BF4-82A0-BC1675B22583}"/>
              </a:ext>
            </a:extLst>
          </p:cNvPr>
          <p:cNvSpPr txBox="1"/>
          <p:nvPr/>
        </p:nvSpPr>
        <p:spPr>
          <a:xfrm>
            <a:off x="6452315" y="5634557"/>
            <a:ext cx="4572000" cy="492443"/>
          </a:xfrm>
          <a:prstGeom prst="rect">
            <a:avLst/>
          </a:prstGeom>
          <a:noFill/>
        </p:spPr>
        <p:txBody>
          <a:bodyPr wrap="square" rtlCol="0">
            <a:spAutoFit/>
          </a:bodyPr>
          <a:lstStyle/>
          <a:p>
            <a:pPr algn="ctr"/>
            <a:r>
              <a:rPr lang="en-GB" sz="1400" b="1" i="0" u="none" strike="noStrike" baseline="0" dirty="0">
                <a:solidFill>
                  <a:schemeClr val="bg1"/>
                </a:solidFill>
                <a:latin typeface="Verdana" panose="020B0604030504040204" pitchFamily="34" charset="0"/>
              </a:rPr>
              <a:t>H.E. PRESIDENT </a:t>
            </a:r>
            <a:r>
              <a:rPr lang="en-GB" sz="1400" b="1" i="0" u="none" strike="noStrike" baseline="0" dirty="0" err="1">
                <a:solidFill>
                  <a:schemeClr val="bg1"/>
                </a:solidFill>
                <a:latin typeface="Verdana" panose="020B0604030504040204" pitchFamily="34" charset="0"/>
              </a:rPr>
              <a:t>DR.</a:t>
            </a:r>
            <a:r>
              <a:rPr lang="en-GB" sz="1400" b="1" i="0" u="none" strike="noStrike" baseline="0" dirty="0">
                <a:solidFill>
                  <a:schemeClr val="bg1"/>
                </a:solidFill>
                <a:latin typeface="Verdana" panose="020B0604030504040204" pitchFamily="34" charset="0"/>
              </a:rPr>
              <a:t> JULIUS </a:t>
            </a:r>
            <a:r>
              <a:rPr lang="en-GB" sz="1400" b="1" i="0" u="none" strike="noStrike" baseline="0" dirty="0" err="1">
                <a:solidFill>
                  <a:schemeClr val="bg1"/>
                </a:solidFill>
                <a:latin typeface="Verdana" panose="020B0604030504040204" pitchFamily="34" charset="0"/>
              </a:rPr>
              <a:t>MAADA</a:t>
            </a:r>
            <a:r>
              <a:rPr lang="en-GB" sz="1400" b="1" i="0" u="none" strike="noStrike" baseline="0" dirty="0">
                <a:solidFill>
                  <a:schemeClr val="bg1"/>
                </a:solidFill>
                <a:latin typeface="Verdana" panose="020B0604030504040204" pitchFamily="34" charset="0"/>
              </a:rPr>
              <a:t> BIO</a:t>
            </a:r>
          </a:p>
          <a:p>
            <a:pPr algn="ctr"/>
            <a:r>
              <a:rPr lang="en-US" sz="1200" dirty="0">
                <a:solidFill>
                  <a:schemeClr val="bg1"/>
                </a:solidFill>
                <a:latin typeface="Verdana" panose="020B0604030504040204" pitchFamily="34" charset="0"/>
                <a:ea typeface="Roboto" pitchFamily="2" charset="0"/>
              </a:rPr>
              <a:t>President of the Republic of Sierra Leone</a:t>
            </a:r>
          </a:p>
        </p:txBody>
      </p:sp>
      <p:pic>
        <p:nvPicPr>
          <p:cNvPr id="9" name="Picture 8">
            <a:extLst>
              <a:ext uri="{FF2B5EF4-FFF2-40B4-BE49-F238E27FC236}">
                <a16:creationId xmlns:a16="http://schemas.microsoft.com/office/drawing/2014/main" id="{86BCB762-CADF-491D-B993-68BCFB91470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2683" r="18926"/>
          <a:stretch/>
        </p:blipFill>
        <p:spPr>
          <a:xfrm>
            <a:off x="6880411" y="1324715"/>
            <a:ext cx="3770418" cy="4085834"/>
          </a:xfrm>
          <a:prstGeom prst="rect">
            <a:avLst/>
          </a:prstGeom>
        </p:spPr>
      </p:pic>
      <p:cxnSp>
        <p:nvCxnSpPr>
          <p:cNvPr id="11" name="Straight Connector 10">
            <a:extLst>
              <a:ext uri="{FF2B5EF4-FFF2-40B4-BE49-F238E27FC236}">
                <a16:creationId xmlns:a16="http://schemas.microsoft.com/office/drawing/2014/main" id="{21B630E4-6B92-4F4F-83CB-EDAD90EAFDFE}"/>
              </a:ext>
            </a:extLst>
          </p:cNvPr>
          <p:cNvCxnSpPr/>
          <p:nvPr/>
        </p:nvCxnSpPr>
        <p:spPr>
          <a:xfrm>
            <a:off x="6134636" y="206062"/>
            <a:ext cx="0" cy="6349284"/>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61100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ard Cover DWD Book.indd @ 125%">
            <a:extLst>
              <a:ext uri="{FF2B5EF4-FFF2-40B4-BE49-F238E27FC236}">
                <a16:creationId xmlns:a16="http://schemas.microsoft.com/office/drawing/2014/main" id="{2DCC1445-531F-45B1-98FC-3EAF017C0CEB}"/>
              </a:ext>
            </a:extLst>
          </p:cNvPr>
          <p:cNvPicPr>
            <a:picLocks noChangeAspect="1"/>
          </p:cNvPicPr>
          <p:nvPr/>
        </p:nvPicPr>
        <p:blipFill rotWithShape="1">
          <a:blip r:embed="rId2"/>
          <a:srcRect l="10775" t="19941" r="29014" b="3581"/>
          <a:stretch/>
        </p:blipFill>
        <p:spPr>
          <a:xfrm>
            <a:off x="1142525" y="0"/>
            <a:ext cx="9896354" cy="6858000"/>
          </a:xfrm>
          <a:prstGeom prst="rect">
            <a:avLst/>
          </a:prstGeom>
        </p:spPr>
      </p:pic>
    </p:spTree>
    <p:extLst>
      <p:ext uri="{BB962C8B-B14F-4D97-AF65-F5344CB8AC3E}">
        <p14:creationId xmlns:p14="http://schemas.microsoft.com/office/powerpoint/2010/main" val="1562075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25508AA-A405-4042-8F35-A489A6C748DB}"/>
              </a:ext>
            </a:extLst>
          </p:cNvPr>
          <p:cNvSpPr txBox="1"/>
          <p:nvPr/>
        </p:nvSpPr>
        <p:spPr>
          <a:xfrm>
            <a:off x="1171977" y="386366"/>
            <a:ext cx="3155324" cy="800219"/>
          </a:xfrm>
          <a:prstGeom prst="rect">
            <a:avLst/>
          </a:prstGeom>
          <a:noFill/>
        </p:spPr>
        <p:txBody>
          <a:bodyPr wrap="square" rtlCol="0">
            <a:spAutoFit/>
          </a:bodyPr>
          <a:lstStyle/>
          <a:p>
            <a:pPr algn="ctr"/>
            <a:r>
              <a:rPr lang="en-US" b="1" dirty="0">
                <a:solidFill>
                  <a:schemeClr val="bg1"/>
                </a:solidFill>
                <a:latin typeface="Verdana" panose="020B0604030504040204" pitchFamily="34" charset="0"/>
                <a:ea typeface="Roboto" pitchFamily="2" charset="0"/>
              </a:rPr>
              <a:t>HALL OF APPEAL TO</a:t>
            </a:r>
          </a:p>
          <a:p>
            <a:pPr algn="ctr"/>
            <a:r>
              <a:rPr lang="en-US" sz="2800" b="1" dirty="0">
                <a:solidFill>
                  <a:srgbClr val="FF0000"/>
                </a:solidFill>
                <a:latin typeface="Verdana" panose="020B0604030504040204" pitchFamily="34" charset="0"/>
                <a:ea typeface="Roboto" pitchFamily="2" charset="0"/>
              </a:rPr>
              <a:t>STOP KAFALA</a:t>
            </a:r>
            <a:endParaRPr lang="en-GH" sz="2800" dirty="0">
              <a:solidFill>
                <a:srgbClr val="FF0000"/>
              </a:solidFill>
              <a:latin typeface="Verdana" panose="020B0604030504040204" pitchFamily="34" charset="0"/>
              <a:ea typeface="Roboto" pitchFamily="2" charset="0"/>
            </a:endParaRPr>
          </a:p>
        </p:txBody>
      </p:sp>
      <p:sp>
        <p:nvSpPr>
          <p:cNvPr id="5" name="TextBox 4">
            <a:extLst>
              <a:ext uri="{FF2B5EF4-FFF2-40B4-BE49-F238E27FC236}">
                <a16:creationId xmlns:a16="http://schemas.microsoft.com/office/drawing/2014/main" id="{7EEF75DE-9026-4BF9-9897-643E502D907D}"/>
              </a:ext>
            </a:extLst>
          </p:cNvPr>
          <p:cNvSpPr txBox="1"/>
          <p:nvPr/>
        </p:nvSpPr>
        <p:spPr>
          <a:xfrm>
            <a:off x="1056067" y="1945715"/>
            <a:ext cx="3628475" cy="4585871"/>
          </a:xfrm>
          <a:prstGeom prst="rect">
            <a:avLst/>
          </a:prstGeom>
          <a:noFill/>
        </p:spPr>
        <p:txBody>
          <a:bodyPr wrap="square" rtlCol="0">
            <a:spAutoFit/>
          </a:bodyPr>
          <a:lstStyle/>
          <a:p>
            <a:pPr algn="ctr">
              <a:spcAft>
                <a:spcPts val="1200"/>
              </a:spcAft>
            </a:pPr>
            <a:r>
              <a:rPr lang="en-US" sz="1400" b="1" dirty="0">
                <a:solidFill>
                  <a:schemeClr val="bg1"/>
                </a:solidFill>
                <a:latin typeface="Verdana" panose="020B0604030504040204" pitchFamily="34" charset="0"/>
                <a:ea typeface="Roboto" pitchFamily="2" charset="0"/>
              </a:rPr>
              <a:t>Spotlight on the late Faustina Tay</a:t>
            </a:r>
          </a:p>
          <a:p>
            <a:pPr algn="ctr">
              <a:spcAft>
                <a:spcPts val="1200"/>
              </a:spcAft>
            </a:pPr>
            <a:r>
              <a:rPr lang="en-US" sz="1400" i="1" dirty="0">
                <a:solidFill>
                  <a:schemeClr val="bg1"/>
                </a:solidFill>
                <a:latin typeface="Verdana" panose="020B0604030504040204" pitchFamily="34" charset="0"/>
                <a:ea typeface="Roboto" pitchFamily="2" charset="0"/>
              </a:rPr>
              <a:t>A Ghanaian domestic worker in Lebanon was found dead in the car park of her employer’s building, after she had made several urgent calls to her family and her agent to report continuous abuse and rape.</a:t>
            </a:r>
          </a:p>
          <a:p>
            <a:pPr algn="ctr">
              <a:spcAft>
                <a:spcPts val="1200"/>
              </a:spcAft>
            </a:pPr>
            <a:r>
              <a:rPr lang="en-US" sz="1400" i="1" dirty="0">
                <a:solidFill>
                  <a:schemeClr val="bg1"/>
                </a:solidFill>
                <a:latin typeface="Verdana" panose="020B0604030504040204" pitchFamily="34" charset="0"/>
                <a:ea typeface="Roboto" pitchFamily="2" charset="0"/>
              </a:rPr>
              <a:t>March 14, 2020</a:t>
            </a:r>
          </a:p>
          <a:p>
            <a:pPr algn="ctr">
              <a:spcAft>
                <a:spcPts val="1200"/>
              </a:spcAft>
            </a:pPr>
            <a:r>
              <a:rPr lang="en-US" sz="1400" i="1" dirty="0">
                <a:solidFill>
                  <a:schemeClr val="bg1"/>
                </a:solidFill>
                <a:latin typeface="Verdana" panose="020B0604030504040204" pitchFamily="34" charset="0"/>
                <a:ea typeface="Roboto" pitchFamily="2" charset="0"/>
              </a:rPr>
              <a:t>It is for the sake of the late Ms. Tay that we added “SOS (Save Our Souls)” to the subtitle of this book to reach all domestic workers in similar trouble. </a:t>
            </a:r>
          </a:p>
          <a:p>
            <a:pPr algn="ctr">
              <a:spcAft>
                <a:spcPts val="1200"/>
              </a:spcAft>
            </a:pPr>
            <a:r>
              <a:rPr lang="en-US" sz="1400" i="1" dirty="0">
                <a:solidFill>
                  <a:schemeClr val="bg1"/>
                </a:solidFill>
                <a:latin typeface="Verdana" panose="020B0604030504040204" pitchFamily="34" charset="0"/>
                <a:ea typeface="Roboto" pitchFamily="2" charset="0"/>
              </a:rPr>
              <a:t>This book is therefore a humble urgent call to action with game-changing prescriptions to save many precious young lives, like the late Ms. Tay’s.</a:t>
            </a:r>
            <a:endParaRPr lang="en-GH" sz="2000" dirty="0">
              <a:solidFill>
                <a:schemeClr val="bg1"/>
              </a:solidFill>
              <a:latin typeface="Verdana" panose="020B0604030504040204" pitchFamily="34" charset="0"/>
              <a:ea typeface="Roboto" pitchFamily="2" charset="0"/>
            </a:endParaRPr>
          </a:p>
        </p:txBody>
      </p:sp>
      <p:pic>
        <p:nvPicPr>
          <p:cNvPr id="7" name="Picture 6">
            <a:extLst>
              <a:ext uri="{FF2B5EF4-FFF2-40B4-BE49-F238E27FC236}">
                <a16:creationId xmlns:a16="http://schemas.microsoft.com/office/drawing/2014/main" id="{CCB6E7A3-BB40-400B-982B-EA0580EB482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57421" y="266698"/>
            <a:ext cx="1470609" cy="2609954"/>
          </a:xfrm>
          <a:prstGeom prst="rect">
            <a:avLst/>
          </a:prstGeom>
        </p:spPr>
      </p:pic>
      <p:pic>
        <p:nvPicPr>
          <p:cNvPr id="9" name="Picture 8">
            <a:extLst>
              <a:ext uri="{FF2B5EF4-FFF2-40B4-BE49-F238E27FC236}">
                <a16:creationId xmlns:a16="http://schemas.microsoft.com/office/drawing/2014/main" id="{52E533E6-5E5B-4E6A-ABEF-4C9AD2EABCBA}"/>
              </a:ext>
            </a:extLst>
          </p:cNvPr>
          <p:cNvPicPr>
            <a:picLocks noChangeAspect="1"/>
          </p:cNvPicPr>
          <p:nvPr/>
        </p:nvPicPr>
        <p:blipFill>
          <a:blip r:embed="rId3"/>
          <a:stretch>
            <a:fillRect/>
          </a:stretch>
        </p:blipFill>
        <p:spPr>
          <a:xfrm>
            <a:off x="8630860" y="266698"/>
            <a:ext cx="1950499" cy="2609954"/>
          </a:xfrm>
          <a:prstGeom prst="rect">
            <a:avLst/>
          </a:prstGeom>
        </p:spPr>
      </p:pic>
      <p:pic>
        <p:nvPicPr>
          <p:cNvPr id="11" name="Picture 10">
            <a:extLst>
              <a:ext uri="{FF2B5EF4-FFF2-40B4-BE49-F238E27FC236}">
                <a16:creationId xmlns:a16="http://schemas.microsoft.com/office/drawing/2014/main" id="{2902BAFE-4E19-4260-8AF7-C8BFAE4D8D7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45022" y="3416120"/>
            <a:ext cx="3875870" cy="3320973"/>
          </a:xfrm>
          <a:prstGeom prst="rect">
            <a:avLst/>
          </a:prstGeom>
        </p:spPr>
      </p:pic>
      <p:pic>
        <p:nvPicPr>
          <p:cNvPr id="13" name="Picture 12">
            <a:extLst>
              <a:ext uri="{FF2B5EF4-FFF2-40B4-BE49-F238E27FC236}">
                <a16:creationId xmlns:a16="http://schemas.microsoft.com/office/drawing/2014/main" id="{1FE0114B-EE0D-4C95-AC96-9F1ECA97E43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45022" y="266698"/>
            <a:ext cx="1809569" cy="2609955"/>
          </a:xfrm>
          <a:prstGeom prst="rect">
            <a:avLst/>
          </a:prstGeom>
        </p:spPr>
      </p:pic>
      <p:sp>
        <p:nvSpPr>
          <p:cNvPr id="14" name="TextBox 13">
            <a:extLst>
              <a:ext uri="{FF2B5EF4-FFF2-40B4-BE49-F238E27FC236}">
                <a16:creationId xmlns:a16="http://schemas.microsoft.com/office/drawing/2014/main" id="{BF1C0E82-1974-49F5-B830-6959116DE5D7}"/>
              </a:ext>
            </a:extLst>
          </p:cNvPr>
          <p:cNvSpPr txBox="1"/>
          <p:nvPr/>
        </p:nvSpPr>
        <p:spPr>
          <a:xfrm>
            <a:off x="5145022" y="2924504"/>
            <a:ext cx="1809569" cy="430887"/>
          </a:xfrm>
          <a:prstGeom prst="rect">
            <a:avLst/>
          </a:prstGeom>
          <a:noFill/>
        </p:spPr>
        <p:txBody>
          <a:bodyPr wrap="square" rtlCol="0">
            <a:spAutoFit/>
          </a:bodyPr>
          <a:lstStyle/>
          <a:p>
            <a:pPr algn="ctr"/>
            <a:r>
              <a:rPr lang="en-US" sz="1100" i="1" dirty="0">
                <a:solidFill>
                  <a:schemeClr val="bg1"/>
                </a:solidFill>
                <a:latin typeface="Verdana" panose="020B0604030504040204" pitchFamily="34" charset="0"/>
                <a:ea typeface="Roboto" pitchFamily="2" charset="0"/>
              </a:rPr>
              <a:t>Faustina leaving Ghana to Lebanon</a:t>
            </a:r>
          </a:p>
        </p:txBody>
      </p:sp>
      <p:sp>
        <p:nvSpPr>
          <p:cNvPr id="15" name="TextBox 14">
            <a:extLst>
              <a:ext uri="{FF2B5EF4-FFF2-40B4-BE49-F238E27FC236}">
                <a16:creationId xmlns:a16="http://schemas.microsoft.com/office/drawing/2014/main" id="{9CAAD455-0FEC-4564-A226-F3B166D5AB46}"/>
              </a:ext>
            </a:extLst>
          </p:cNvPr>
          <p:cNvSpPr txBox="1"/>
          <p:nvPr/>
        </p:nvSpPr>
        <p:spPr>
          <a:xfrm>
            <a:off x="6954590" y="2937382"/>
            <a:ext cx="1700213" cy="430887"/>
          </a:xfrm>
          <a:prstGeom prst="rect">
            <a:avLst/>
          </a:prstGeom>
          <a:noFill/>
        </p:spPr>
        <p:txBody>
          <a:bodyPr wrap="square" rtlCol="0">
            <a:spAutoFit/>
          </a:bodyPr>
          <a:lstStyle/>
          <a:p>
            <a:pPr algn="ctr"/>
            <a:r>
              <a:rPr lang="en-US" sz="1100" i="1" dirty="0">
                <a:solidFill>
                  <a:schemeClr val="bg1"/>
                </a:solidFill>
                <a:latin typeface="Verdana" panose="020B0604030504040204" pitchFamily="34" charset="0"/>
                <a:ea typeface="Roboto" pitchFamily="2" charset="0"/>
              </a:rPr>
              <a:t>Faustina’s nose bleed after being abused</a:t>
            </a:r>
          </a:p>
        </p:txBody>
      </p:sp>
      <p:sp>
        <p:nvSpPr>
          <p:cNvPr id="16" name="TextBox 15">
            <a:extLst>
              <a:ext uri="{FF2B5EF4-FFF2-40B4-BE49-F238E27FC236}">
                <a16:creationId xmlns:a16="http://schemas.microsoft.com/office/drawing/2014/main" id="{E71B9543-BAE2-4C8D-8DF2-42EC59C1B0C5}"/>
              </a:ext>
            </a:extLst>
          </p:cNvPr>
          <p:cNvSpPr txBox="1"/>
          <p:nvPr/>
        </p:nvSpPr>
        <p:spPr>
          <a:xfrm>
            <a:off x="8730534" y="2886867"/>
            <a:ext cx="1809569" cy="600164"/>
          </a:xfrm>
          <a:prstGeom prst="rect">
            <a:avLst/>
          </a:prstGeom>
          <a:noFill/>
        </p:spPr>
        <p:txBody>
          <a:bodyPr wrap="square" rtlCol="0">
            <a:spAutoFit/>
          </a:bodyPr>
          <a:lstStyle/>
          <a:p>
            <a:pPr algn="ctr"/>
            <a:r>
              <a:rPr lang="en-US" sz="1100" i="1" dirty="0">
                <a:solidFill>
                  <a:schemeClr val="bg1"/>
                </a:solidFill>
                <a:latin typeface="Verdana" panose="020B0604030504040204" pitchFamily="34" charset="0"/>
                <a:ea typeface="Roboto" pitchFamily="2" charset="0"/>
              </a:rPr>
              <a:t>Faustina in distress few days before her death</a:t>
            </a:r>
          </a:p>
        </p:txBody>
      </p:sp>
      <p:sp>
        <p:nvSpPr>
          <p:cNvPr id="17" name="TextBox 16">
            <a:extLst>
              <a:ext uri="{FF2B5EF4-FFF2-40B4-BE49-F238E27FC236}">
                <a16:creationId xmlns:a16="http://schemas.microsoft.com/office/drawing/2014/main" id="{1C6E30AD-B47A-444B-A2C1-164FF1CE5D77}"/>
              </a:ext>
            </a:extLst>
          </p:cNvPr>
          <p:cNvSpPr txBox="1"/>
          <p:nvPr/>
        </p:nvSpPr>
        <p:spPr>
          <a:xfrm>
            <a:off x="9116900" y="5964918"/>
            <a:ext cx="1809569" cy="276999"/>
          </a:xfrm>
          <a:prstGeom prst="rect">
            <a:avLst/>
          </a:prstGeom>
          <a:noFill/>
        </p:spPr>
        <p:txBody>
          <a:bodyPr wrap="square" rtlCol="0">
            <a:spAutoFit/>
          </a:bodyPr>
          <a:lstStyle/>
          <a:p>
            <a:r>
              <a:rPr lang="en-US" sz="1200" i="1" dirty="0">
                <a:solidFill>
                  <a:schemeClr val="bg1"/>
                </a:solidFill>
                <a:latin typeface="Verdana" panose="020B0604030504040204" pitchFamily="34" charset="0"/>
                <a:ea typeface="Roboto" pitchFamily="2" charset="0"/>
              </a:rPr>
              <a:t>Faustina lying dead</a:t>
            </a:r>
          </a:p>
        </p:txBody>
      </p:sp>
    </p:spTree>
    <p:extLst>
      <p:ext uri="{BB962C8B-B14F-4D97-AF65-F5344CB8AC3E}">
        <p14:creationId xmlns:p14="http://schemas.microsoft.com/office/powerpoint/2010/main" val="2527602411"/>
      </p:ext>
    </p:extLst>
  </p:cSld>
  <p:clrMapOvr>
    <a:masterClrMapping/>
  </p:clrMapOvr>
</p:sld>
</file>

<file path=ppt/theme/theme1.xml><?xml version="1.0" encoding="utf-8"?>
<a:theme xmlns:a="http://schemas.openxmlformats.org/drawingml/2006/main" name="Berlin">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TM03457444[[fn=Basis]]</Template>
  <TotalTime>2702</TotalTime>
  <Words>1784</Words>
  <Application>Microsoft Office PowerPoint</Application>
  <PresentationFormat>Widescreen</PresentationFormat>
  <Paragraphs>277</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Montserrat Black</vt:lpstr>
      <vt:lpstr>Roboto</vt:lpstr>
      <vt:lpstr>Trebuchet MS</vt:lpstr>
      <vt:lpstr>Verdana</vt:lpstr>
      <vt:lpstr>Berlin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AFRICAN UNION LABOUR MIGRATION ADVISORY COMMITTEE (AULMAC)</dc:title>
  <dc:creator>Frankie</dc:creator>
  <cp:lastModifiedBy>Frank Adjornor</cp:lastModifiedBy>
  <cp:revision>164</cp:revision>
  <dcterms:created xsi:type="dcterms:W3CDTF">2020-09-01T16:33:03Z</dcterms:created>
  <dcterms:modified xsi:type="dcterms:W3CDTF">2021-07-24T09:54:42Z</dcterms:modified>
</cp:coreProperties>
</file>